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3012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057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5"/>
            <a:ext cx="64284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5"/>
            <a:ext cx="529399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3" y="2459483"/>
            <a:ext cx="32898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8" y="2459483"/>
            <a:ext cx="32898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7557770" cy="10692130"/>
          </a:xfrm>
          <a:custGeom>
            <a:avLst/>
            <a:gdLst/>
            <a:ahLst/>
            <a:cxnLst/>
            <a:rect l="l" t="t" r="r" b="b"/>
            <a:pathLst>
              <a:path w="7557770" h="10692130">
                <a:moveTo>
                  <a:pt x="0" y="0"/>
                </a:moveTo>
                <a:lnTo>
                  <a:pt x="7557438" y="0"/>
                </a:lnTo>
                <a:lnTo>
                  <a:pt x="7557438" y="10691999"/>
                </a:lnTo>
                <a:lnTo>
                  <a:pt x="0" y="10691999"/>
                </a:lnTo>
              </a:path>
            </a:pathLst>
          </a:custGeom>
          <a:ln w="7200">
            <a:solidFill>
              <a:srgbClr val="4D4D4D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7"/>
            <a:ext cx="68065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3"/>
            <a:ext cx="68065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3"/>
            <a:ext cx="24201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3" y="9944863"/>
            <a:ext cx="17394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3" y="9944863"/>
            <a:ext cx="17394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14">
        <a:defRPr>
          <a:latin typeface="+mn-lt"/>
          <a:ea typeface="+mn-ea"/>
          <a:cs typeface="+mn-cs"/>
        </a:defRPr>
      </a:lvl2pPr>
      <a:lvl3pPr marL="914428">
        <a:defRPr>
          <a:latin typeface="+mn-lt"/>
          <a:ea typeface="+mn-ea"/>
          <a:cs typeface="+mn-cs"/>
        </a:defRPr>
      </a:lvl3pPr>
      <a:lvl4pPr marL="1371642">
        <a:defRPr>
          <a:latin typeface="+mn-lt"/>
          <a:ea typeface="+mn-ea"/>
          <a:cs typeface="+mn-cs"/>
        </a:defRPr>
      </a:lvl4pPr>
      <a:lvl5pPr marL="1828856">
        <a:defRPr>
          <a:latin typeface="+mn-lt"/>
          <a:ea typeface="+mn-ea"/>
          <a:cs typeface="+mn-cs"/>
        </a:defRPr>
      </a:lvl5pPr>
      <a:lvl6pPr marL="2286070">
        <a:defRPr>
          <a:latin typeface="+mn-lt"/>
          <a:ea typeface="+mn-ea"/>
          <a:cs typeface="+mn-cs"/>
        </a:defRPr>
      </a:lvl6pPr>
      <a:lvl7pPr marL="2743284">
        <a:defRPr>
          <a:latin typeface="+mn-lt"/>
          <a:ea typeface="+mn-ea"/>
          <a:cs typeface="+mn-cs"/>
        </a:defRPr>
      </a:lvl7pPr>
      <a:lvl8pPr marL="3200497">
        <a:defRPr>
          <a:latin typeface="+mn-lt"/>
          <a:ea typeface="+mn-ea"/>
          <a:cs typeface="+mn-cs"/>
        </a:defRPr>
      </a:lvl8pPr>
      <a:lvl9pPr marL="36577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14">
        <a:defRPr>
          <a:latin typeface="+mn-lt"/>
          <a:ea typeface="+mn-ea"/>
          <a:cs typeface="+mn-cs"/>
        </a:defRPr>
      </a:lvl2pPr>
      <a:lvl3pPr marL="914428">
        <a:defRPr>
          <a:latin typeface="+mn-lt"/>
          <a:ea typeface="+mn-ea"/>
          <a:cs typeface="+mn-cs"/>
        </a:defRPr>
      </a:lvl3pPr>
      <a:lvl4pPr marL="1371642">
        <a:defRPr>
          <a:latin typeface="+mn-lt"/>
          <a:ea typeface="+mn-ea"/>
          <a:cs typeface="+mn-cs"/>
        </a:defRPr>
      </a:lvl4pPr>
      <a:lvl5pPr marL="1828856">
        <a:defRPr>
          <a:latin typeface="+mn-lt"/>
          <a:ea typeface="+mn-ea"/>
          <a:cs typeface="+mn-cs"/>
        </a:defRPr>
      </a:lvl5pPr>
      <a:lvl6pPr marL="2286070">
        <a:defRPr>
          <a:latin typeface="+mn-lt"/>
          <a:ea typeface="+mn-ea"/>
          <a:cs typeface="+mn-cs"/>
        </a:defRPr>
      </a:lvl6pPr>
      <a:lvl7pPr marL="2743284">
        <a:defRPr>
          <a:latin typeface="+mn-lt"/>
          <a:ea typeface="+mn-ea"/>
          <a:cs typeface="+mn-cs"/>
        </a:defRPr>
      </a:lvl7pPr>
      <a:lvl8pPr marL="3200497">
        <a:defRPr>
          <a:latin typeface="+mn-lt"/>
          <a:ea typeface="+mn-ea"/>
          <a:cs typeface="+mn-cs"/>
        </a:defRPr>
      </a:lvl8pPr>
      <a:lvl9pPr marL="36577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4.png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42" Type="http://schemas.openxmlformats.org/officeDocument/2006/relationships/image" Target="../media/image40.png"/><Relationship Id="rId47" Type="http://schemas.openxmlformats.org/officeDocument/2006/relationships/image" Target="../media/image45.png"/><Relationship Id="rId50" Type="http://schemas.openxmlformats.org/officeDocument/2006/relationships/image" Target="../media/image48.png"/><Relationship Id="rId55" Type="http://schemas.openxmlformats.org/officeDocument/2006/relationships/image" Target="../media/image53.png"/><Relationship Id="rId63" Type="http://schemas.openxmlformats.org/officeDocument/2006/relationships/image" Target="../media/image6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3" Type="http://schemas.openxmlformats.org/officeDocument/2006/relationships/image" Target="../media/image51.png"/><Relationship Id="rId58" Type="http://schemas.openxmlformats.org/officeDocument/2006/relationships/image" Target="../media/image56.png"/><Relationship Id="rId5" Type="http://schemas.openxmlformats.org/officeDocument/2006/relationships/image" Target="../media/image3.png"/><Relationship Id="rId61" Type="http://schemas.openxmlformats.org/officeDocument/2006/relationships/image" Target="../media/image59.png"/><Relationship Id="rId19" Type="http://schemas.openxmlformats.org/officeDocument/2006/relationships/image" Target="../media/image1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48" Type="http://schemas.openxmlformats.org/officeDocument/2006/relationships/image" Target="../media/image46.png"/><Relationship Id="rId56" Type="http://schemas.openxmlformats.org/officeDocument/2006/relationships/image" Target="../media/image54.png"/><Relationship Id="rId64" Type="http://schemas.openxmlformats.org/officeDocument/2006/relationships/image" Target="../media/image62.png"/><Relationship Id="rId8" Type="http://schemas.openxmlformats.org/officeDocument/2006/relationships/image" Target="../media/image6.png"/><Relationship Id="rId51" Type="http://schemas.openxmlformats.org/officeDocument/2006/relationships/image" Target="../media/image49.png"/><Relationship Id="rId3" Type="http://schemas.openxmlformats.org/officeDocument/2006/relationships/image" Target="../media/image1.jp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59" Type="http://schemas.openxmlformats.org/officeDocument/2006/relationships/image" Target="../media/image57.png"/><Relationship Id="rId20" Type="http://schemas.openxmlformats.org/officeDocument/2006/relationships/image" Target="../media/image18.png"/><Relationship Id="rId41" Type="http://schemas.openxmlformats.org/officeDocument/2006/relationships/image" Target="../media/image39.png"/><Relationship Id="rId54" Type="http://schemas.openxmlformats.org/officeDocument/2006/relationships/image" Target="../media/image52.png"/><Relationship Id="rId6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49" Type="http://schemas.openxmlformats.org/officeDocument/2006/relationships/image" Target="../media/image47.png"/><Relationship Id="rId57" Type="http://schemas.openxmlformats.org/officeDocument/2006/relationships/image" Target="../media/image55.png"/><Relationship Id="rId10" Type="http://schemas.openxmlformats.org/officeDocument/2006/relationships/image" Target="../media/image8.png"/><Relationship Id="rId31" Type="http://schemas.openxmlformats.org/officeDocument/2006/relationships/image" Target="../media/image29.png"/><Relationship Id="rId44" Type="http://schemas.openxmlformats.org/officeDocument/2006/relationships/image" Target="../media/image42.png"/><Relationship Id="rId52" Type="http://schemas.openxmlformats.org/officeDocument/2006/relationships/image" Target="../media/image50.png"/><Relationship Id="rId60" Type="http://schemas.openxmlformats.org/officeDocument/2006/relationships/image" Target="../media/image58.png"/><Relationship Id="rId65" Type="http://schemas.openxmlformats.org/officeDocument/2006/relationships/image" Target="../media/image63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33716"/>
            <a:ext cx="7559675" cy="8658860"/>
          </a:xfrm>
          <a:custGeom>
            <a:avLst/>
            <a:gdLst/>
            <a:ahLst/>
            <a:cxnLst/>
            <a:rect l="l" t="t" r="r" b="b"/>
            <a:pathLst>
              <a:path w="7559675" h="8658860">
                <a:moveTo>
                  <a:pt x="0" y="8658283"/>
                </a:moveTo>
                <a:lnTo>
                  <a:pt x="7559620" y="8658283"/>
                </a:lnTo>
                <a:lnTo>
                  <a:pt x="7559620" y="0"/>
                </a:lnTo>
                <a:lnTo>
                  <a:pt x="0" y="0"/>
                </a:lnTo>
                <a:lnTo>
                  <a:pt x="0" y="865828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48602"/>
            <a:ext cx="7559611" cy="67825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6107427"/>
            <a:ext cx="7559611" cy="1346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" y="6120457"/>
            <a:ext cx="7559611" cy="1333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" y="6133487"/>
            <a:ext cx="7559611" cy="1320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" y="6146517"/>
            <a:ext cx="7559611" cy="1308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" y="6146860"/>
            <a:ext cx="7559611" cy="13081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" y="6159878"/>
            <a:ext cx="7559611" cy="12954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" y="6172920"/>
            <a:ext cx="7559611" cy="12826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" y="6185976"/>
            <a:ext cx="7559611" cy="12700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" y="6186370"/>
            <a:ext cx="7559611" cy="12700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" y="6199463"/>
            <a:ext cx="7559611" cy="12573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" y="6212557"/>
            <a:ext cx="7559611" cy="12446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" y="6216685"/>
            <a:ext cx="7559611" cy="12446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" y="6225283"/>
            <a:ext cx="7559611" cy="12446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" y="6233881"/>
            <a:ext cx="7559611" cy="12319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" y="6242491"/>
            <a:ext cx="7559611" cy="12192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" y="6251089"/>
            <a:ext cx="7559611" cy="121920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" y="6259688"/>
            <a:ext cx="7559611" cy="120649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" y="6268299"/>
            <a:ext cx="7559611" cy="119379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" y="6276896"/>
            <a:ext cx="7559611" cy="119379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" y="6285493"/>
            <a:ext cx="7559611" cy="118110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" y="6294104"/>
            <a:ext cx="7559611" cy="11684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" y="6302702"/>
            <a:ext cx="7559611" cy="116840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" y="6311300"/>
            <a:ext cx="7559611" cy="115570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" y="6319897"/>
            <a:ext cx="7559611" cy="115570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" y="6328508"/>
            <a:ext cx="7559611" cy="114300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" y="6337107"/>
            <a:ext cx="7559611" cy="113029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" y="6333004"/>
            <a:ext cx="7559611" cy="114300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" y="6341602"/>
            <a:ext cx="7559611" cy="113030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" y="6350213"/>
            <a:ext cx="7559611" cy="111760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" y="6358810"/>
            <a:ext cx="7559611" cy="111760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" y="6367421"/>
            <a:ext cx="7559611" cy="110490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" y="6376019"/>
            <a:ext cx="7559611" cy="109220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" y="6384617"/>
            <a:ext cx="7559611" cy="109220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" y="6393227"/>
            <a:ext cx="7559611" cy="107950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" y="6389126"/>
            <a:ext cx="7559611" cy="109219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" y="6397723"/>
            <a:ext cx="7559611" cy="107950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" y="6406321"/>
            <a:ext cx="7559611" cy="106680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" y="6400974"/>
            <a:ext cx="7559611" cy="108075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" y="6361676"/>
            <a:ext cx="7559611" cy="111595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" y="6314161"/>
            <a:ext cx="7559611" cy="1159366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" y="6265106"/>
            <a:ext cx="7559611" cy="121703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" y="6216066"/>
            <a:ext cx="7559611" cy="1261969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" y="6154318"/>
            <a:ext cx="7559611" cy="131961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" y="6105165"/>
            <a:ext cx="7559611" cy="1377367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" y="6056128"/>
            <a:ext cx="7559611" cy="1422314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" y="6007094"/>
            <a:ext cx="7559611" cy="1479946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" y="5958072"/>
            <a:ext cx="7559611" cy="1524866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" y="5896291"/>
            <a:ext cx="7559611" cy="158254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" y="5847200"/>
            <a:ext cx="7559611" cy="164024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" y="5785430"/>
            <a:ext cx="7559611" cy="1697915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" y="5736344"/>
            <a:ext cx="7559611" cy="1755599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" y="5676116"/>
            <a:ext cx="7559611" cy="1811737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" y="5625477"/>
            <a:ext cx="7559611" cy="1858273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" y="5563658"/>
            <a:ext cx="7559611" cy="1928691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" y="5514497"/>
            <a:ext cx="7559611" cy="197376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" y="5452704"/>
            <a:ext cx="7559611" cy="2031453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" y="5393841"/>
            <a:ext cx="7559611" cy="2098915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" y="5341463"/>
            <a:ext cx="7559611" cy="2147203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" y="5279409"/>
            <a:ext cx="7559611" cy="2217855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095" y="5217291"/>
            <a:ext cx="7557516" cy="2275870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" y="5167783"/>
            <a:ext cx="7559611" cy="2321277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" y="5105468"/>
            <a:ext cx="7559611" cy="2392202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0" y="1508"/>
            <a:ext cx="7559675" cy="2032635"/>
          </a:xfrm>
          <a:custGeom>
            <a:avLst/>
            <a:gdLst/>
            <a:ahLst/>
            <a:cxnLst/>
            <a:rect l="l" t="t" r="r" b="b"/>
            <a:pathLst>
              <a:path w="7559675" h="2032635">
                <a:moveTo>
                  <a:pt x="0" y="2032208"/>
                </a:moveTo>
                <a:lnTo>
                  <a:pt x="0" y="0"/>
                </a:lnTo>
                <a:lnTo>
                  <a:pt x="7559611" y="0"/>
                </a:lnTo>
                <a:lnTo>
                  <a:pt x="7559611" y="2032208"/>
                </a:lnTo>
                <a:lnTo>
                  <a:pt x="0" y="20322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520419" y="493329"/>
            <a:ext cx="490855" cy="490855"/>
          </a:xfrm>
          <a:custGeom>
            <a:avLst/>
            <a:gdLst/>
            <a:ahLst/>
            <a:cxnLst/>
            <a:rect l="l" t="t" r="r" b="b"/>
            <a:pathLst>
              <a:path w="490854" h="490855">
                <a:moveTo>
                  <a:pt x="245376" y="0"/>
                </a:moveTo>
                <a:lnTo>
                  <a:pt x="205574" y="3211"/>
                </a:lnTo>
                <a:lnTo>
                  <a:pt x="167817" y="12510"/>
                </a:lnTo>
                <a:lnTo>
                  <a:pt x="132610" y="27390"/>
                </a:lnTo>
                <a:lnTo>
                  <a:pt x="85686" y="59069"/>
                </a:lnTo>
                <a:lnTo>
                  <a:pt x="47342" y="100464"/>
                </a:lnTo>
                <a:lnTo>
                  <a:pt x="19282" y="149868"/>
                </a:lnTo>
                <a:lnTo>
                  <a:pt x="7131" y="186412"/>
                </a:lnTo>
                <a:lnTo>
                  <a:pt x="813" y="225253"/>
                </a:lnTo>
                <a:lnTo>
                  <a:pt x="0" y="245376"/>
                </a:lnTo>
                <a:lnTo>
                  <a:pt x="813" y="265501"/>
                </a:lnTo>
                <a:lnTo>
                  <a:pt x="7131" y="304344"/>
                </a:lnTo>
                <a:lnTo>
                  <a:pt x="19282" y="340890"/>
                </a:lnTo>
                <a:lnTo>
                  <a:pt x="47342" y="390294"/>
                </a:lnTo>
                <a:lnTo>
                  <a:pt x="85686" y="431688"/>
                </a:lnTo>
                <a:lnTo>
                  <a:pt x="132610" y="463365"/>
                </a:lnTo>
                <a:lnTo>
                  <a:pt x="167817" y="478244"/>
                </a:lnTo>
                <a:lnTo>
                  <a:pt x="205574" y="487541"/>
                </a:lnTo>
                <a:lnTo>
                  <a:pt x="245376" y="490753"/>
                </a:lnTo>
                <a:lnTo>
                  <a:pt x="265501" y="489940"/>
                </a:lnTo>
                <a:lnTo>
                  <a:pt x="304344" y="483622"/>
                </a:lnTo>
                <a:lnTo>
                  <a:pt x="340890" y="471471"/>
                </a:lnTo>
                <a:lnTo>
                  <a:pt x="390294" y="443411"/>
                </a:lnTo>
                <a:lnTo>
                  <a:pt x="431688" y="405066"/>
                </a:lnTo>
                <a:lnTo>
                  <a:pt x="463365" y="358143"/>
                </a:lnTo>
                <a:lnTo>
                  <a:pt x="478244" y="322936"/>
                </a:lnTo>
                <a:lnTo>
                  <a:pt x="487541" y="285179"/>
                </a:lnTo>
                <a:lnTo>
                  <a:pt x="490753" y="245376"/>
                </a:lnTo>
                <a:lnTo>
                  <a:pt x="489940" y="225253"/>
                </a:lnTo>
                <a:lnTo>
                  <a:pt x="483622" y="186412"/>
                </a:lnTo>
                <a:lnTo>
                  <a:pt x="471471" y="149868"/>
                </a:lnTo>
                <a:lnTo>
                  <a:pt x="443411" y="100464"/>
                </a:lnTo>
                <a:lnTo>
                  <a:pt x="405066" y="59069"/>
                </a:lnTo>
                <a:lnTo>
                  <a:pt x="358143" y="27390"/>
                </a:lnTo>
                <a:lnTo>
                  <a:pt x="322936" y="12510"/>
                </a:lnTo>
                <a:lnTo>
                  <a:pt x="285179" y="3211"/>
                </a:lnTo>
                <a:lnTo>
                  <a:pt x="245376" y="0"/>
                </a:lnTo>
                <a:close/>
              </a:path>
            </a:pathLst>
          </a:custGeom>
          <a:solidFill>
            <a:srgbClr val="B6B6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2100160" y="9861999"/>
            <a:ext cx="472503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1"/>
            <a:r>
              <a:rPr sz="1400" b="1" spc="-95" dirty="0">
                <a:solidFill>
                  <a:srgbClr val="333333"/>
                </a:solidFill>
                <a:latin typeface="Palatino Linotype"/>
                <a:cs typeface="Palatino Linotype"/>
              </a:rPr>
              <a:t>Позволяет</a:t>
            </a:r>
            <a:r>
              <a:rPr sz="1400" b="1" spc="-5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400" b="1" spc="-95" dirty="0">
                <a:solidFill>
                  <a:srgbClr val="333333"/>
                </a:solidFill>
                <a:latin typeface="Palatino Linotype"/>
                <a:cs typeface="Palatino Linotype"/>
              </a:rPr>
              <a:t>использовать</a:t>
            </a:r>
            <a:r>
              <a:rPr sz="1400" b="1" spc="-5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400" b="1" spc="-95" dirty="0">
                <a:solidFill>
                  <a:srgbClr val="333333"/>
                </a:solidFill>
                <a:latin typeface="Palatino Linotype"/>
                <a:cs typeface="Palatino Linotype"/>
              </a:rPr>
              <a:t>новый</a:t>
            </a:r>
            <a:r>
              <a:rPr sz="1400" b="1" spc="-5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400" b="1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зонд</a:t>
            </a:r>
            <a:r>
              <a:rPr sz="1400" b="1" spc="-5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400" b="1" spc="-110" dirty="0">
                <a:solidFill>
                  <a:srgbClr val="333333"/>
                </a:solidFill>
                <a:latin typeface="Palatino Linotype"/>
                <a:cs typeface="Palatino Linotype"/>
              </a:rPr>
              <a:t>для</a:t>
            </a:r>
            <a:r>
              <a:rPr sz="1400" b="1" spc="-5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4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каждого</a:t>
            </a:r>
            <a:r>
              <a:rPr sz="1400" b="1" spc="-5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400" b="1" spc="-130" dirty="0">
                <a:solidFill>
                  <a:srgbClr val="333333"/>
                </a:solidFill>
                <a:latin typeface="Palatino Linotype"/>
                <a:cs typeface="Palatino Linotype"/>
              </a:rPr>
              <a:t>пациента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03720" y="7618437"/>
            <a:ext cx="1598295" cy="4770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1"/>
            <a:r>
              <a:rPr sz="3100" b="1" spc="-100" dirty="0">
                <a:solidFill>
                  <a:srgbClr val="D1292E"/>
                </a:solidFill>
                <a:latin typeface="Tahoma"/>
                <a:cs typeface="Tahoma"/>
              </a:rPr>
              <a:t>(</a:t>
            </a:r>
            <a:r>
              <a:rPr sz="3100" b="1" spc="75" dirty="0">
                <a:solidFill>
                  <a:srgbClr val="D1292E"/>
                </a:solidFill>
                <a:latin typeface="Tahoma"/>
                <a:cs typeface="Tahoma"/>
              </a:rPr>
              <a:t>s</a:t>
            </a:r>
            <a:r>
              <a:rPr sz="3100" b="1" spc="140" dirty="0">
                <a:solidFill>
                  <a:srgbClr val="D1292E"/>
                </a:solidFill>
                <a:latin typeface="Tahoma"/>
                <a:cs typeface="Tahoma"/>
              </a:rPr>
              <a:t>u</a:t>
            </a:r>
            <a:r>
              <a:rPr sz="3100" b="1" spc="114" dirty="0">
                <a:solidFill>
                  <a:srgbClr val="D1292E"/>
                </a:solidFill>
                <a:latin typeface="Tahoma"/>
                <a:cs typeface="Tahoma"/>
              </a:rPr>
              <a:t>f</a:t>
            </a:r>
            <a:r>
              <a:rPr sz="3100" b="1" spc="180" dirty="0">
                <a:solidFill>
                  <a:srgbClr val="D1292E"/>
                </a:solidFill>
                <a:latin typeface="Tahoma"/>
                <a:cs typeface="Tahoma"/>
              </a:rPr>
              <a:t>U</a:t>
            </a:r>
            <a:r>
              <a:rPr sz="3100" b="1" dirty="0">
                <a:solidFill>
                  <a:srgbClr val="D1292E"/>
                </a:solidFill>
                <a:latin typeface="Tahoma"/>
                <a:cs typeface="Tahoma"/>
              </a:rPr>
              <a:t>R</a:t>
            </a:r>
            <a:r>
              <a:rPr sz="3100" b="1" spc="-240" dirty="0">
                <a:solidFill>
                  <a:srgbClr val="D1292E"/>
                </a:solidFill>
                <a:latin typeface="Tahoma"/>
                <a:cs typeface="Tahoma"/>
              </a:rPr>
              <a:t>)</a:t>
            </a:r>
            <a:endParaRPr sz="3100">
              <a:latin typeface="Tahoma"/>
              <a:cs typeface="Tahoma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03720" y="8120958"/>
            <a:ext cx="5701030" cy="969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1"/>
            <a:r>
              <a:rPr sz="2900" b="1" dirty="0">
                <a:latin typeface="Tahoma"/>
                <a:cs typeface="Tahoma"/>
              </a:rPr>
              <a:t>Smart</a:t>
            </a:r>
            <a:r>
              <a:rPr sz="2900" b="1" spc="-190" dirty="0">
                <a:latin typeface="Tahoma"/>
                <a:cs typeface="Tahoma"/>
              </a:rPr>
              <a:t> </a:t>
            </a:r>
            <a:r>
              <a:rPr sz="2900" b="1" dirty="0">
                <a:latin typeface="Tahoma"/>
                <a:cs typeface="Tahoma"/>
              </a:rPr>
              <a:t>Scope</a:t>
            </a:r>
            <a:r>
              <a:rPr sz="2900" b="1" spc="-190" dirty="0">
                <a:latin typeface="Tahoma"/>
                <a:cs typeface="Tahoma"/>
              </a:rPr>
              <a:t> </a:t>
            </a:r>
            <a:r>
              <a:rPr sz="2900" b="1" spc="-30" dirty="0">
                <a:latin typeface="Tahoma"/>
                <a:cs typeface="Tahoma"/>
              </a:rPr>
              <a:t>Digital</a:t>
            </a:r>
            <a:endParaRPr sz="2900">
              <a:latin typeface="Tahoma"/>
              <a:cs typeface="Tahoma"/>
            </a:endParaRPr>
          </a:p>
          <a:p>
            <a:pPr marL="12701">
              <a:spcBef>
                <a:spcPts val="590"/>
              </a:spcBef>
            </a:pPr>
            <a:r>
              <a:rPr sz="2900" b="1" spc="-185" dirty="0">
                <a:latin typeface="Palatino Linotype"/>
                <a:cs typeface="Palatino Linotype"/>
              </a:rPr>
              <a:t>Одноразовый</a:t>
            </a:r>
            <a:r>
              <a:rPr sz="2900" b="1" spc="-95" dirty="0">
                <a:latin typeface="Palatino Linotype"/>
                <a:cs typeface="Palatino Linotype"/>
              </a:rPr>
              <a:t> </a:t>
            </a:r>
            <a:r>
              <a:rPr sz="2900" b="1" spc="-195" dirty="0">
                <a:latin typeface="Palatino Linotype"/>
                <a:cs typeface="Palatino Linotype"/>
              </a:rPr>
              <a:t>гибкий</a:t>
            </a:r>
            <a:r>
              <a:rPr sz="2900" b="1" spc="-95" dirty="0">
                <a:latin typeface="Palatino Linotype"/>
                <a:cs typeface="Palatino Linotype"/>
              </a:rPr>
              <a:t> </a:t>
            </a:r>
            <a:r>
              <a:rPr sz="2900" b="1" spc="-260" dirty="0">
                <a:latin typeface="Palatino Linotype"/>
                <a:cs typeface="Palatino Linotype"/>
              </a:rPr>
              <a:t>уретероскоп</a:t>
            </a:r>
            <a:endParaRPr sz="2900">
              <a:latin typeface="Palatino Linotype"/>
              <a:cs typeface="Palatino Linotype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550151" y="9221939"/>
            <a:ext cx="2051685" cy="306070"/>
          </a:xfrm>
          <a:custGeom>
            <a:avLst/>
            <a:gdLst/>
            <a:ahLst/>
            <a:cxnLst/>
            <a:rect l="l" t="t" r="r" b="b"/>
            <a:pathLst>
              <a:path w="2051685" h="306070">
                <a:moveTo>
                  <a:pt x="152996" y="0"/>
                </a:moveTo>
                <a:lnTo>
                  <a:pt x="1898523" y="0"/>
                </a:lnTo>
                <a:lnTo>
                  <a:pt x="1913170" y="700"/>
                </a:lnTo>
                <a:lnTo>
                  <a:pt x="1954565" y="10692"/>
                </a:lnTo>
                <a:lnTo>
                  <a:pt x="1990776" y="31155"/>
                </a:lnTo>
                <a:lnTo>
                  <a:pt x="2020047" y="60334"/>
                </a:lnTo>
                <a:lnTo>
                  <a:pt x="2040625" y="96474"/>
                </a:lnTo>
                <a:lnTo>
                  <a:pt x="2050754" y="137822"/>
                </a:lnTo>
                <a:lnTo>
                  <a:pt x="2051507" y="153009"/>
                </a:lnTo>
                <a:lnTo>
                  <a:pt x="2050806" y="167659"/>
                </a:lnTo>
                <a:lnTo>
                  <a:pt x="2040813" y="209059"/>
                </a:lnTo>
                <a:lnTo>
                  <a:pt x="2020350" y="245271"/>
                </a:lnTo>
                <a:lnTo>
                  <a:pt x="1991171" y="274541"/>
                </a:lnTo>
                <a:lnTo>
                  <a:pt x="1955031" y="295116"/>
                </a:lnTo>
                <a:lnTo>
                  <a:pt x="1913685" y="305242"/>
                </a:lnTo>
                <a:lnTo>
                  <a:pt x="152996" y="305993"/>
                </a:lnTo>
                <a:lnTo>
                  <a:pt x="138347" y="305293"/>
                </a:lnTo>
                <a:lnTo>
                  <a:pt x="96947" y="295302"/>
                </a:lnTo>
                <a:lnTo>
                  <a:pt x="60733" y="274842"/>
                </a:lnTo>
                <a:lnTo>
                  <a:pt x="31460" y="245667"/>
                </a:lnTo>
                <a:lnTo>
                  <a:pt x="10881" y="209530"/>
                </a:lnTo>
                <a:lnTo>
                  <a:pt x="752" y="168184"/>
                </a:lnTo>
                <a:lnTo>
                  <a:pt x="0" y="152996"/>
                </a:lnTo>
                <a:lnTo>
                  <a:pt x="700" y="138348"/>
                </a:lnTo>
                <a:lnTo>
                  <a:pt x="10692" y="96949"/>
                </a:lnTo>
                <a:lnTo>
                  <a:pt x="31153" y="60736"/>
                </a:lnTo>
                <a:lnTo>
                  <a:pt x="60329" y="31463"/>
                </a:lnTo>
                <a:lnTo>
                  <a:pt x="96467" y="10884"/>
                </a:lnTo>
                <a:lnTo>
                  <a:pt x="137812" y="753"/>
                </a:lnTo>
                <a:lnTo>
                  <a:pt x="152996" y="0"/>
                </a:lnTo>
                <a:close/>
              </a:path>
            </a:pathLst>
          </a:custGeom>
          <a:ln w="1799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747652" y="9221939"/>
            <a:ext cx="2051685" cy="306070"/>
          </a:xfrm>
          <a:custGeom>
            <a:avLst/>
            <a:gdLst/>
            <a:ahLst/>
            <a:cxnLst/>
            <a:rect l="l" t="t" r="r" b="b"/>
            <a:pathLst>
              <a:path w="2051685" h="306070">
                <a:moveTo>
                  <a:pt x="152996" y="0"/>
                </a:moveTo>
                <a:lnTo>
                  <a:pt x="1898523" y="0"/>
                </a:lnTo>
                <a:lnTo>
                  <a:pt x="1913171" y="700"/>
                </a:lnTo>
                <a:lnTo>
                  <a:pt x="1954570" y="10692"/>
                </a:lnTo>
                <a:lnTo>
                  <a:pt x="1990783" y="31153"/>
                </a:lnTo>
                <a:lnTo>
                  <a:pt x="2020056" y="60329"/>
                </a:lnTo>
                <a:lnTo>
                  <a:pt x="2040635" y="96467"/>
                </a:lnTo>
                <a:lnTo>
                  <a:pt x="2050766" y="137812"/>
                </a:lnTo>
                <a:lnTo>
                  <a:pt x="2051519" y="153009"/>
                </a:lnTo>
                <a:lnTo>
                  <a:pt x="2050819" y="167658"/>
                </a:lnTo>
                <a:lnTo>
                  <a:pt x="2040826" y="209057"/>
                </a:lnTo>
                <a:lnTo>
                  <a:pt x="2020364" y="245268"/>
                </a:lnTo>
                <a:lnTo>
                  <a:pt x="1991185" y="274538"/>
                </a:lnTo>
                <a:lnTo>
                  <a:pt x="1955045" y="295113"/>
                </a:lnTo>
                <a:lnTo>
                  <a:pt x="1913697" y="305241"/>
                </a:lnTo>
                <a:lnTo>
                  <a:pt x="152996" y="305993"/>
                </a:lnTo>
                <a:lnTo>
                  <a:pt x="138347" y="305293"/>
                </a:lnTo>
                <a:lnTo>
                  <a:pt x="96947" y="295302"/>
                </a:lnTo>
                <a:lnTo>
                  <a:pt x="60733" y="274842"/>
                </a:lnTo>
                <a:lnTo>
                  <a:pt x="31460" y="245667"/>
                </a:lnTo>
                <a:lnTo>
                  <a:pt x="10881" y="209530"/>
                </a:lnTo>
                <a:lnTo>
                  <a:pt x="752" y="168184"/>
                </a:lnTo>
                <a:lnTo>
                  <a:pt x="0" y="152996"/>
                </a:lnTo>
                <a:lnTo>
                  <a:pt x="700" y="138348"/>
                </a:lnTo>
                <a:lnTo>
                  <a:pt x="10692" y="96949"/>
                </a:lnTo>
                <a:lnTo>
                  <a:pt x="31153" y="60736"/>
                </a:lnTo>
                <a:lnTo>
                  <a:pt x="60329" y="31463"/>
                </a:lnTo>
                <a:lnTo>
                  <a:pt x="96467" y="10884"/>
                </a:lnTo>
                <a:lnTo>
                  <a:pt x="137812" y="753"/>
                </a:lnTo>
                <a:lnTo>
                  <a:pt x="152996" y="0"/>
                </a:lnTo>
                <a:close/>
              </a:path>
            </a:pathLst>
          </a:custGeom>
          <a:ln w="1799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945161" y="9221939"/>
            <a:ext cx="2051685" cy="306070"/>
          </a:xfrm>
          <a:custGeom>
            <a:avLst/>
            <a:gdLst/>
            <a:ahLst/>
            <a:cxnLst/>
            <a:rect l="l" t="t" r="r" b="b"/>
            <a:pathLst>
              <a:path w="2051684" h="306070">
                <a:moveTo>
                  <a:pt x="152996" y="0"/>
                </a:moveTo>
                <a:lnTo>
                  <a:pt x="1898523" y="0"/>
                </a:lnTo>
                <a:lnTo>
                  <a:pt x="1913171" y="700"/>
                </a:lnTo>
                <a:lnTo>
                  <a:pt x="1954570" y="10692"/>
                </a:lnTo>
                <a:lnTo>
                  <a:pt x="1990783" y="31153"/>
                </a:lnTo>
                <a:lnTo>
                  <a:pt x="2020056" y="60329"/>
                </a:lnTo>
                <a:lnTo>
                  <a:pt x="2040635" y="96467"/>
                </a:lnTo>
                <a:lnTo>
                  <a:pt x="2050766" y="137812"/>
                </a:lnTo>
                <a:lnTo>
                  <a:pt x="2051519" y="153009"/>
                </a:lnTo>
                <a:lnTo>
                  <a:pt x="2050819" y="167658"/>
                </a:lnTo>
                <a:lnTo>
                  <a:pt x="2040826" y="209057"/>
                </a:lnTo>
                <a:lnTo>
                  <a:pt x="2020364" y="245268"/>
                </a:lnTo>
                <a:lnTo>
                  <a:pt x="1991185" y="274538"/>
                </a:lnTo>
                <a:lnTo>
                  <a:pt x="1955045" y="295113"/>
                </a:lnTo>
                <a:lnTo>
                  <a:pt x="1913697" y="305241"/>
                </a:lnTo>
                <a:lnTo>
                  <a:pt x="152996" y="305993"/>
                </a:lnTo>
                <a:lnTo>
                  <a:pt x="138347" y="305293"/>
                </a:lnTo>
                <a:lnTo>
                  <a:pt x="96947" y="295302"/>
                </a:lnTo>
                <a:lnTo>
                  <a:pt x="60733" y="274842"/>
                </a:lnTo>
                <a:lnTo>
                  <a:pt x="31460" y="245667"/>
                </a:lnTo>
                <a:lnTo>
                  <a:pt x="10881" y="209530"/>
                </a:lnTo>
                <a:lnTo>
                  <a:pt x="752" y="168184"/>
                </a:lnTo>
                <a:lnTo>
                  <a:pt x="0" y="152996"/>
                </a:lnTo>
                <a:lnTo>
                  <a:pt x="700" y="138348"/>
                </a:lnTo>
                <a:lnTo>
                  <a:pt x="10692" y="96949"/>
                </a:lnTo>
                <a:lnTo>
                  <a:pt x="31153" y="60736"/>
                </a:lnTo>
                <a:lnTo>
                  <a:pt x="60329" y="31463"/>
                </a:lnTo>
                <a:lnTo>
                  <a:pt x="96467" y="10884"/>
                </a:lnTo>
                <a:lnTo>
                  <a:pt x="137812" y="753"/>
                </a:lnTo>
                <a:lnTo>
                  <a:pt x="152996" y="0"/>
                </a:lnTo>
                <a:close/>
              </a:path>
            </a:pathLst>
          </a:custGeom>
          <a:ln w="1799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5410352" y="9286508"/>
            <a:ext cx="111315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1"/>
            <a:r>
              <a:rPr sz="1200" b="1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Никакого</a:t>
            </a:r>
            <a:r>
              <a:rPr sz="12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b="1" spc="-95" dirty="0">
                <a:solidFill>
                  <a:srgbClr val="333333"/>
                </a:solidFill>
                <a:latin typeface="Palatino Linotype"/>
                <a:cs typeface="Palatino Linotype"/>
              </a:rPr>
              <a:t>риска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958494" y="9280842"/>
            <a:ext cx="139192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1"/>
            <a:r>
              <a:rPr sz="1100" b="1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Никаких</a:t>
            </a:r>
            <a:r>
              <a:rPr sz="1100"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100" b="1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загрязнений</a:t>
            </a:r>
            <a:endParaRPr sz="1100">
              <a:latin typeface="Palatino Linotype"/>
              <a:cs typeface="Palatino Linotype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152190" y="9222815"/>
            <a:ext cx="151003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0044" marR="5080" indent="-267978"/>
            <a:r>
              <a:rPr sz="1000" b="1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Никаких</a:t>
            </a:r>
            <a:r>
              <a:rPr sz="1000" b="1" spc="-3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000" b="1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дополнительных</a:t>
            </a:r>
            <a:r>
              <a:rPr sz="1000" b="1" spc="-70" dirty="0">
                <a:solidFill>
                  <a:srgbClr val="333333"/>
                </a:solidFill>
                <a:latin typeface="Palatino Linotype"/>
                <a:cs typeface="Palatino Linotype"/>
              </a:rPr>
              <a:t> затрат</a:t>
            </a:r>
            <a:r>
              <a:rPr sz="1000" b="1" spc="-3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000" b="1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на</a:t>
            </a:r>
            <a:r>
              <a:rPr sz="1000" b="1" spc="-3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000" b="1" spc="-105" dirty="0">
                <a:solidFill>
                  <a:srgbClr val="333333"/>
                </a:solidFill>
                <a:latin typeface="Palatino Linotype"/>
                <a:cs typeface="Palatino Linotype"/>
              </a:rPr>
              <a:t>ремонт</a:t>
            </a:r>
            <a:endParaRPr sz="1000">
              <a:latin typeface="Palatino Linotype"/>
              <a:cs typeface="Palatino Linotype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539615" y="9733735"/>
            <a:ext cx="6480175" cy="0"/>
          </a:xfrm>
          <a:custGeom>
            <a:avLst/>
            <a:gdLst/>
            <a:ahLst/>
            <a:cxnLst/>
            <a:rect l="l" t="t" r="r" b="b"/>
            <a:pathLst>
              <a:path w="6480175">
                <a:moveTo>
                  <a:pt x="0" y="0"/>
                </a:moveTo>
                <a:lnTo>
                  <a:pt x="6479997" y="0"/>
                </a:lnTo>
              </a:path>
            </a:pathLst>
          </a:custGeom>
          <a:ln w="19265">
            <a:solidFill>
              <a:srgbClr val="D129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08843" y="5950518"/>
            <a:ext cx="2514612" cy="2476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0005" y="5950518"/>
            <a:ext cx="3911701" cy="2476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7557770" cy="2880360"/>
          </a:xfrm>
          <a:custGeom>
            <a:avLst/>
            <a:gdLst/>
            <a:ahLst/>
            <a:cxnLst/>
            <a:rect l="l" t="t" r="r" b="b"/>
            <a:pathLst>
              <a:path w="7557770" h="2880360">
                <a:moveTo>
                  <a:pt x="0" y="2880001"/>
                </a:moveTo>
                <a:lnTo>
                  <a:pt x="7557433" y="2880001"/>
                </a:lnTo>
                <a:lnTo>
                  <a:pt x="7557433" y="0"/>
                </a:lnTo>
                <a:lnTo>
                  <a:pt x="0" y="0"/>
                </a:lnTo>
                <a:lnTo>
                  <a:pt x="0" y="2880001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7557427" cy="28800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18821" y="2939200"/>
            <a:ext cx="6539865" cy="28403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15" marR="5080">
              <a:lnSpc>
                <a:spcPct val="113599"/>
              </a:lnSpc>
            </a:pP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Мочекаменная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болезнь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—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одно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из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наиболее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распространенных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доброкачественных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урологических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 заболеваний,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сопровождающихся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камнями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10" dirty="0">
                <a:solidFill>
                  <a:srgbClr val="333333"/>
                </a:solidFill>
                <a:latin typeface="Palatino Linotype"/>
                <a:cs typeface="Palatino Linotype"/>
              </a:rPr>
              <a:t>в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почках,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мочевом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пузыре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и/или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мочевыводящих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путях.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Оно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может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35" dirty="0">
                <a:solidFill>
                  <a:srgbClr val="333333"/>
                </a:solidFill>
                <a:latin typeface="Palatino Linotype"/>
                <a:cs typeface="Palatino Linotype"/>
              </a:rPr>
              <a:t>вызывать:</a:t>
            </a:r>
            <a:endParaRPr sz="1200">
              <a:latin typeface="Palatino Linotype"/>
              <a:cs typeface="Palatino Linotype"/>
            </a:endParaRPr>
          </a:p>
          <a:p>
            <a:pPr marL="12701">
              <a:spcBef>
                <a:spcPts val="195"/>
              </a:spcBef>
            </a:pPr>
            <a:r>
              <a:rPr sz="1200" spc="-540" dirty="0">
                <a:solidFill>
                  <a:srgbClr val="D1292E"/>
                </a:solidFill>
                <a:latin typeface="Bookman Old Style"/>
                <a:cs typeface="Bookman Old Style"/>
              </a:rPr>
              <a:t>—</a:t>
            </a:r>
            <a:r>
              <a:rPr sz="1200" spc="-145" dirty="0">
                <a:solidFill>
                  <a:srgbClr val="333333"/>
                </a:solidFill>
                <a:latin typeface="Palatino Linotype"/>
                <a:cs typeface="Palatino Linotype"/>
              </a:rPr>
              <a:t>Т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яжелые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инфекции,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включая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заражение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крови</a:t>
            </a:r>
            <a:endParaRPr sz="1200">
              <a:latin typeface="Palatino Linotype"/>
              <a:cs typeface="Palatino Linotype"/>
            </a:endParaRPr>
          </a:p>
          <a:p>
            <a:pPr marL="12701">
              <a:spcBef>
                <a:spcPts val="195"/>
              </a:spcBef>
            </a:pPr>
            <a:r>
              <a:rPr sz="1200" spc="-540" dirty="0">
                <a:solidFill>
                  <a:srgbClr val="D1292E"/>
                </a:solidFill>
                <a:latin typeface="Bookman Old Style"/>
                <a:cs typeface="Bookman Old Style"/>
              </a:rPr>
              <a:t>—</a:t>
            </a:r>
            <a:r>
              <a:rPr sz="1200" spc="-135" dirty="0">
                <a:solidFill>
                  <a:srgbClr val="333333"/>
                </a:solidFill>
                <a:latin typeface="Palatino Linotype"/>
                <a:cs typeface="Palatino Linotype"/>
              </a:rPr>
              <a:t>Р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убцевание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почек</a:t>
            </a:r>
            <a:endParaRPr sz="1200">
              <a:latin typeface="Palatino Linotype"/>
              <a:cs typeface="Palatino Linotype"/>
            </a:endParaRPr>
          </a:p>
          <a:p>
            <a:pPr marL="12701">
              <a:spcBef>
                <a:spcPts val="195"/>
              </a:spcBef>
            </a:pPr>
            <a:r>
              <a:rPr sz="1200" spc="-540" dirty="0">
                <a:solidFill>
                  <a:srgbClr val="D1292E"/>
                </a:solidFill>
                <a:latin typeface="Bookman Old Style"/>
                <a:cs typeface="Bookman Old Style"/>
              </a:rPr>
              <a:t>—</a:t>
            </a:r>
            <a:r>
              <a:rPr sz="1200" spc="-385" dirty="0">
                <a:solidFill>
                  <a:srgbClr val="333333"/>
                </a:solidFill>
                <a:latin typeface="Palatino Linotype"/>
                <a:cs typeface="Palatino Linotype"/>
              </a:rPr>
              <a:t>П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оражение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почек</a:t>
            </a:r>
            <a:endParaRPr sz="1200">
              <a:latin typeface="Palatino Linotype"/>
              <a:cs typeface="Palatino Linotype"/>
            </a:endParaRPr>
          </a:p>
          <a:p>
            <a:pPr marL="12701" marR="2263209">
              <a:lnSpc>
                <a:spcPct val="113599"/>
              </a:lnSpc>
            </a:pPr>
            <a:r>
              <a:rPr sz="1200" spc="-540" dirty="0">
                <a:solidFill>
                  <a:srgbClr val="D1292E"/>
                </a:solidFill>
                <a:latin typeface="Bookman Old Style"/>
                <a:cs typeface="Bookman Old Style"/>
              </a:rPr>
              <a:t>—</a:t>
            </a:r>
            <a:r>
              <a:rPr sz="1200" spc="-385" dirty="0">
                <a:solidFill>
                  <a:srgbClr val="333333"/>
                </a:solidFill>
                <a:latin typeface="Palatino Linotype"/>
                <a:cs typeface="Palatino Linotype"/>
              </a:rPr>
              <a:t>П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остоянная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почечная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0" dirty="0">
                <a:solidFill>
                  <a:srgbClr val="333333"/>
                </a:solidFill>
                <a:latin typeface="Palatino Linotype"/>
                <a:cs typeface="Palatino Linotype"/>
              </a:rPr>
              <a:t>недостаточность,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приводящая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35" dirty="0">
                <a:solidFill>
                  <a:srgbClr val="333333"/>
                </a:solidFill>
                <a:latin typeface="Palatino Linotype"/>
                <a:cs typeface="Palatino Linotype"/>
              </a:rPr>
              <a:t>к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5" dirty="0">
                <a:solidFill>
                  <a:srgbClr val="333333"/>
                </a:solidFill>
                <a:latin typeface="Palatino Linotype"/>
                <a:cs typeface="Palatino Linotype"/>
              </a:rPr>
              <a:t>удалению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почки</a:t>
            </a:r>
            <a:endParaRPr sz="1200">
              <a:latin typeface="Palatino Linotype"/>
              <a:cs typeface="Palatino Linotype"/>
            </a:endParaRPr>
          </a:p>
          <a:p>
            <a:pPr marL="12701">
              <a:spcBef>
                <a:spcPts val="195"/>
              </a:spcBef>
            </a:pPr>
            <a:r>
              <a:rPr sz="1200" spc="-540" dirty="0">
                <a:solidFill>
                  <a:srgbClr val="D1292E"/>
                </a:solidFill>
                <a:latin typeface="Bookman Old Style"/>
                <a:cs typeface="Bookman Old Style"/>
              </a:rPr>
              <a:t>—</a:t>
            </a:r>
            <a:r>
              <a:rPr sz="1200" spc="-145" dirty="0">
                <a:solidFill>
                  <a:srgbClr val="333333"/>
                </a:solidFill>
                <a:latin typeface="Palatino Linotype"/>
                <a:cs typeface="Palatino Linotype"/>
              </a:rPr>
              <a:t>Б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локада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мочевого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пузыря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с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болезненной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задержкой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мочи</a:t>
            </a:r>
            <a:endParaRPr sz="1200">
              <a:latin typeface="Palatino Linotype"/>
              <a:cs typeface="Palatino Linotype"/>
            </a:endParaRPr>
          </a:p>
          <a:p>
            <a:pPr marL="18415" marR="380376">
              <a:lnSpc>
                <a:spcPct val="102699"/>
              </a:lnSpc>
              <a:spcBef>
                <a:spcPts val="635"/>
              </a:spcBef>
            </a:pPr>
            <a:r>
              <a:rPr sz="1200" spc="35" dirty="0">
                <a:solidFill>
                  <a:srgbClr val="333333"/>
                </a:solidFill>
                <a:latin typeface="Arial Narrow"/>
                <a:cs typeface="Arial Narrow"/>
              </a:rPr>
              <a:t>Идеальное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333333"/>
                </a:solidFill>
                <a:latin typeface="Arial Narrow"/>
                <a:cs typeface="Arial Narrow"/>
              </a:rPr>
              <a:t>лечение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14" dirty="0">
                <a:solidFill>
                  <a:srgbClr val="333333"/>
                </a:solidFill>
                <a:latin typeface="Arial Narrow"/>
                <a:cs typeface="Arial Narrow"/>
              </a:rPr>
              <a:t>—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25" dirty="0">
                <a:solidFill>
                  <a:srgbClr val="333333"/>
                </a:solidFill>
                <a:latin typeface="Arial Narrow"/>
                <a:cs typeface="Arial Narrow"/>
              </a:rPr>
              <a:t>удаление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камня,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85" dirty="0">
                <a:solidFill>
                  <a:srgbClr val="333333"/>
                </a:solidFill>
                <a:latin typeface="Arial Narrow"/>
                <a:cs typeface="Arial Narrow"/>
              </a:rPr>
              <a:t>но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333333"/>
                </a:solidFill>
                <a:latin typeface="Arial Narrow"/>
                <a:cs typeface="Arial Narrow"/>
              </a:rPr>
              <a:t>для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333333"/>
                </a:solidFill>
                <a:latin typeface="Arial Narrow"/>
                <a:cs typeface="Arial Narrow"/>
              </a:rPr>
              <a:t>этого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5" dirty="0">
                <a:solidFill>
                  <a:srgbClr val="333333"/>
                </a:solidFill>
                <a:latin typeface="Arial Narrow"/>
                <a:cs typeface="Arial Narrow"/>
              </a:rPr>
              <a:t>требуется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дорогой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уретероскоп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14" dirty="0">
                <a:solidFill>
                  <a:srgbClr val="333333"/>
                </a:solidFill>
                <a:latin typeface="Arial Narrow"/>
                <a:cs typeface="Arial Narrow"/>
              </a:rPr>
              <a:t>и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сложное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 обслуживание,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5" dirty="0">
                <a:solidFill>
                  <a:srgbClr val="333333"/>
                </a:solidFill>
                <a:latin typeface="Arial Narrow"/>
                <a:cs typeface="Arial Narrow"/>
              </a:rPr>
              <a:t>не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говоря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уже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о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неожиданном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5" dirty="0">
                <a:solidFill>
                  <a:srgbClr val="333333"/>
                </a:solidFill>
                <a:latin typeface="Arial Narrow"/>
                <a:cs typeface="Arial Narrow"/>
              </a:rPr>
              <a:t>выходе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5" dirty="0">
                <a:solidFill>
                  <a:srgbClr val="333333"/>
                </a:solidFill>
                <a:latin typeface="Arial Narrow"/>
                <a:cs typeface="Arial Narrow"/>
              </a:rPr>
              <a:t>из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строя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0" dirty="0">
                <a:solidFill>
                  <a:srgbClr val="333333"/>
                </a:solidFill>
                <a:latin typeface="Arial Narrow"/>
                <a:cs typeface="Arial Narrow"/>
              </a:rPr>
              <a:t>оборудования.</a:t>
            </a:r>
            <a:endParaRPr sz="1200">
              <a:latin typeface="Arial Narrow"/>
              <a:cs typeface="Arial Narrow"/>
            </a:endParaRPr>
          </a:p>
          <a:p>
            <a:pPr marL="17781" marR="945544">
              <a:lnSpc>
                <a:spcPct val="113300"/>
              </a:lnSpc>
              <a:spcBef>
                <a:spcPts val="705"/>
              </a:spcBef>
            </a:pPr>
            <a:r>
              <a:rPr sz="1200" spc="45" dirty="0">
                <a:solidFill>
                  <a:srgbClr val="333333"/>
                </a:solidFill>
                <a:latin typeface="Arial Narrow"/>
                <a:cs typeface="Arial Narrow"/>
              </a:rPr>
              <a:t>Теперь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0" dirty="0">
                <a:solidFill>
                  <a:srgbClr val="333333"/>
                </a:solidFill>
                <a:latin typeface="Arial Narrow"/>
                <a:cs typeface="Arial Narrow"/>
              </a:rPr>
              <a:t>у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5" dirty="0">
                <a:solidFill>
                  <a:srgbClr val="333333"/>
                </a:solidFill>
                <a:latin typeface="Arial Narrow"/>
                <a:cs typeface="Arial Narrow"/>
              </a:rPr>
              <a:t>вас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25" dirty="0">
                <a:solidFill>
                  <a:srgbClr val="333333"/>
                </a:solidFill>
                <a:latin typeface="Arial Narrow"/>
                <a:cs typeface="Arial Narrow"/>
              </a:rPr>
              <a:t>есть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85" dirty="0">
                <a:solidFill>
                  <a:srgbClr val="333333"/>
                </a:solidFill>
                <a:latin typeface="Arial Narrow"/>
                <a:cs typeface="Arial Narrow"/>
              </a:rPr>
              <a:t>лучший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выбор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333333"/>
                </a:solidFill>
                <a:latin typeface="Arial Narrow"/>
                <a:cs typeface="Arial Narrow"/>
              </a:rPr>
              <a:t>для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проведения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операци</a:t>
            </a:r>
            <a:r>
              <a:rPr sz="1200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й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10" dirty="0">
                <a:solidFill>
                  <a:srgbClr val="333333"/>
                </a:solidFill>
                <a:latin typeface="Arial Narrow"/>
                <a:cs typeface="Arial Narrow"/>
              </a:rPr>
              <a:t>с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одноразовым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цифровым</a:t>
            </a:r>
            <a:r>
              <a:rPr sz="1200" spc="3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00" dirty="0">
                <a:solidFill>
                  <a:srgbClr val="333333"/>
                </a:solidFill>
                <a:latin typeface="Arial Narrow"/>
                <a:cs typeface="Arial Narrow"/>
              </a:rPr>
              <a:t>гибким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уретероскопом.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62144" y="5958151"/>
            <a:ext cx="2461260" cy="24612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18832" y="7279985"/>
            <a:ext cx="3554044" cy="9870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21042" y="6293418"/>
            <a:ext cx="2349631" cy="10189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24154" y="8628559"/>
            <a:ext cx="6574790" cy="12340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1" marR="5080" algn="just">
              <a:lnSpc>
                <a:spcPct val="112900"/>
              </a:lnSpc>
            </a:pP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Вы 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можете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провести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80" dirty="0">
                <a:solidFill>
                  <a:srgbClr val="333333"/>
                </a:solidFill>
                <a:latin typeface="Arial Narrow"/>
                <a:cs typeface="Arial Narrow"/>
              </a:rPr>
              <a:t>внутрипочечную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операцию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0" dirty="0">
                <a:solidFill>
                  <a:srgbClr val="333333"/>
                </a:solidFill>
                <a:latin typeface="Arial Narrow"/>
                <a:cs typeface="Arial Narrow"/>
              </a:rPr>
              <a:t>с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высококачественной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0" dirty="0">
                <a:solidFill>
                  <a:srgbClr val="333333"/>
                </a:solidFill>
                <a:latin typeface="Arial Narrow"/>
                <a:cs typeface="Arial Narrow"/>
              </a:rPr>
              <a:t>визуализацией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333333"/>
                </a:solidFill>
                <a:latin typeface="Arial Narrow"/>
                <a:cs typeface="Arial Narrow"/>
              </a:rPr>
              <a:t>для</a:t>
            </a:r>
            <a:r>
              <a:rPr sz="1200" spc="1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5" dirty="0">
                <a:solidFill>
                  <a:srgbClr val="333333"/>
                </a:solidFill>
                <a:latin typeface="Arial Narrow"/>
                <a:cs typeface="Arial Narrow"/>
              </a:rPr>
              <a:t>удаления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камней.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00" dirty="0">
                <a:solidFill>
                  <a:srgbClr val="333333"/>
                </a:solidFill>
                <a:latin typeface="Arial Narrow"/>
                <a:cs typeface="Arial Narrow"/>
              </a:rPr>
              <a:t>Каждый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333333"/>
                </a:solidFill>
                <a:latin typeface="Arial Narrow"/>
                <a:cs typeface="Arial Narrow"/>
              </a:rPr>
              <a:t>раз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333333"/>
                </a:solidFill>
                <a:latin typeface="Arial Narrow"/>
                <a:cs typeface="Arial Narrow"/>
              </a:rPr>
              <a:t>вы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можете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0" dirty="0">
                <a:solidFill>
                  <a:srgbClr val="333333"/>
                </a:solidFill>
                <a:latin typeface="Arial Narrow"/>
                <a:cs typeface="Arial Narrow"/>
              </a:rPr>
              <a:t>использовать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85" dirty="0">
                <a:solidFill>
                  <a:srgbClr val="333333"/>
                </a:solidFill>
                <a:latin typeface="Arial Narrow"/>
                <a:cs typeface="Arial Narrow"/>
              </a:rPr>
              <a:t>новый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эндоскоп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333333"/>
                </a:solidFill>
                <a:latin typeface="Arial Narrow"/>
                <a:cs typeface="Arial Narrow"/>
              </a:rPr>
              <a:t>для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операции,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333333"/>
                </a:solidFill>
                <a:latin typeface="Arial Narrow"/>
                <a:cs typeface="Arial Narrow"/>
              </a:rPr>
              <a:t>поэтому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0" dirty="0">
                <a:solidFill>
                  <a:srgbClr val="333333"/>
                </a:solidFill>
                <a:latin typeface="Arial Narrow"/>
                <a:cs typeface="Arial Narrow"/>
              </a:rPr>
              <a:t>нет</a:t>
            </a:r>
            <a:r>
              <a:rPr sz="1200" spc="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необходимости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3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беспокоиться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3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о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3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333333"/>
                </a:solidFill>
                <a:latin typeface="Arial Narrow"/>
                <a:cs typeface="Arial Narrow"/>
              </a:rPr>
              <a:t>загрязнении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3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14" dirty="0">
                <a:solidFill>
                  <a:srgbClr val="333333"/>
                </a:solidFill>
                <a:latin typeface="Arial Narrow"/>
                <a:cs typeface="Arial Narrow"/>
              </a:rPr>
              <a:t>и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3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необходимости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3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85" dirty="0">
                <a:solidFill>
                  <a:srgbClr val="333333"/>
                </a:solidFill>
                <a:latin typeface="Arial Narrow"/>
                <a:cs typeface="Arial Narrow"/>
              </a:rPr>
              <a:t>подготовки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3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65" dirty="0">
                <a:solidFill>
                  <a:srgbClr val="333333"/>
                </a:solidFill>
                <a:latin typeface="Arial Narrow"/>
                <a:cs typeface="Arial Narrow"/>
              </a:rPr>
              <a:t>к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3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дезинфекции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3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14" dirty="0">
                <a:solidFill>
                  <a:srgbClr val="333333"/>
                </a:solidFill>
                <a:latin typeface="Arial Narrow"/>
                <a:cs typeface="Arial Narrow"/>
              </a:rPr>
              <a:t>и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обслуживанию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0" dirty="0">
                <a:solidFill>
                  <a:srgbClr val="333333"/>
                </a:solidFill>
                <a:latin typeface="Arial Narrow"/>
                <a:cs typeface="Arial Narrow"/>
              </a:rPr>
              <a:t>оборудования.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85" dirty="0">
                <a:solidFill>
                  <a:srgbClr val="333333"/>
                </a:solidFill>
                <a:latin typeface="Arial Narrow"/>
                <a:cs typeface="Arial Narrow"/>
              </a:rPr>
              <a:t>Практика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становится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проще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14" dirty="0">
                <a:solidFill>
                  <a:srgbClr val="333333"/>
                </a:solidFill>
                <a:latin typeface="Arial Narrow"/>
                <a:cs typeface="Arial Narrow"/>
              </a:rPr>
              <a:t>и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20" dirty="0">
                <a:solidFill>
                  <a:srgbClr val="333333"/>
                </a:solidFill>
                <a:latin typeface="Arial Narrow"/>
                <a:cs typeface="Arial Narrow"/>
              </a:rPr>
              <a:t>безопаснее.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Вы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20" dirty="0">
                <a:solidFill>
                  <a:srgbClr val="333333"/>
                </a:solidFill>
                <a:latin typeface="Arial Narrow"/>
                <a:cs typeface="Arial Narrow"/>
              </a:rPr>
              <a:t>всегда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можете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0" dirty="0">
                <a:solidFill>
                  <a:srgbClr val="333333"/>
                </a:solidFill>
                <a:latin typeface="Arial Narrow"/>
                <a:cs typeface="Arial Narrow"/>
              </a:rPr>
              <a:t>иметь</a:t>
            </a:r>
            <a:r>
              <a:rPr sz="1200" spc="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45" dirty="0">
                <a:solidFill>
                  <a:srgbClr val="333333"/>
                </a:solidFill>
                <a:latin typeface="Arial Narrow"/>
                <a:cs typeface="Arial Narrow"/>
              </a:rPr>
              <a:t>достаточное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9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количество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9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333333"/>
                </a:solidFill>
                <a:latin typeface="Arial Narrow"/>
                <a:cs typeface="Arial Narrow"/>
              </a:rPr>
              <a:t>эндоскопов,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9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готовых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9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65" dirty="0">
                <a:solidFill>
                  <a:srgbClr val="333333"/>
                </a:solidFill>
                <a:latin typeface="Arial Narrow"/>
                <a:cs typeface="Arial Narrow"/>
              </a:rPr>
              <a:t>к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9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333333"/>
                </a:solidFill>
                <a:latin typeface="Arial Narrow"/>
                <a:cs typeface="Arial Narrow"/>
              </a:rPr>
              <a:t>использованию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9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в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9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соответствии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9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0" dirty="0">
                <a:solidFill>
                  <a:srgbClr val="333333"/>
                </a:solidFill>
                <a:latin typeface="Arial Narrow"/>
                <a:cs typeface="Arial Narrow"/>
              </a:rPr>
              <a:t>с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9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0" dirty="0">
                <a:solidFill>
                  <a:srgbClr val="333333"/>
                </a:solidFill>
                <a:latin typeface="Arial Narrow"/>
                <a:cs typeface="Arial Narrow"/>
              </a:rPr>
              <a:t>вашим</a:t>
            </a:r>
            <a:r>
              <a:rPr sz="1200" spc="3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80" dirty="0">
                <a:solidFill>
                  <a:srgbClr val="333333"/>
                </a:solidFill>
                <a:latin typeface="Arial Narrow"/>
                <a:cs typeface="Arial Narrow"/>
              </a:rPr>
              <a:t>хирургическим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графиком.</a:t>
            </a:r>
            <a:endParaRPr sz="12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60309" cy="2880360"/>
          </a:xfrm>
          <a:custGeom>
            <a:avLst/>
            <a:gdLst/>
            <a:ahLst/>
            <a:cxnLst/>
            <a:rect l="l" t="t" r="r" b="b"/>
            <a:pathLst>
              <a:path w="7560309" h="2880360">
                <a:moveTo>
                  <a:pt x="5" y="2880004"/>
                </a:moveTo>
                <a:lnTo>
                  <a:pt x="7560004" y="2880004"/>
                </a:lnTo>
                <a:lnTo>
                  <a:pt x="7560004" y="2"/>
                </a:lnTo>
                <a:lnTo>
                  <a:pt x="5" y="2"/>
                </a:lnTo>
                <a:lnTo>
                  <a:pt x="5" y="2880004"/>
                </a:lnTo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7557427" cy="2880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3659" y="3193505"/>
            <a:ext cx="6609080" cy="655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81" algn="just"/>
            <a:r>
              <a:rPr b="1" spc="-140" dirty="0">
                <a:solidFill>
                  <a:srgbClr val="333333"/>
                </a:solidFill>
                <a:latin typeface="Palatino Linotype"/>
                <a:cs typeface="Palatino Linotype"/>
              </a:rPr>
              <a:t>Ваши</a:t>
            </a:r>
            <a:r>
              <a:rPr b="1" spc="-6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b="1" spc="-155" dirty="0">
                <a:solidFill>
                  <a:srgbClr val="333333"/>
                </a:solidFill>
                <a:latin typeface="Palatino Linotype"/>
                <a:cs typeface="Palatino Linotype"/>
              </a:rPr>
              <a:t>преимущества</a:t>
            </a:r>
            <a:r>
              <a:rPr b="1" spc="-6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b="1" spc="-40" dirty="0">
                <a:solidFill>
                  <a:srgbClr val="333333"/>
                </a:solidFill>
                <a:latin typeface="Palatino Linotype"/>
                <a:cs typeface="Palatino Linotype"/>
              </a:rPr>
              <a:t>c</a:t>
            </a:r>
            <a:r>
              <a:rPr b="1" spc="1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pc="20" dirty="0">
                <a:solidFill>
                  <a:srgbClr val="333333"/>
                </a:solidFill>
                <a:latin typeface="Lucida Sans Unicode"/>
                <a:cs typeface="Lucida Sans Unicode"/>
              </a:rPr>
              <a:t>Smart</a:t>
            </a:r>
            <a:r>
              <a:rPr spc="-110" dirty="0">
                <a:solidFill>
                  <a:srgbClr val="333333"/>
                </a:solidFill>
                <a:latin typeface="Lucida Sans Unicode"/>
                <a:cs typeface="Lucida Sans Unicode"/>
              </a:rPr>
              <a:t> </a:t>
            </a:r>
            <a:r>
              <a:rPr spc="20" dirty="0">
                <a:solidFill>
                  <a:srgbClr val="333333"/>
                </a:solidFill>
                <a:latin typeface="Lucida Sans Unicode"/>
                <a:cs typeface="Lucida Sans Unicode"/>
              </a:rPr>
              <a:t>Scope</a:t>
            </a:r>
            <a:r>
              <a:rPr spc="-110" dirty="0">
                <a:solidFill>
                  <a:srgbClr val="333333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333333"/>
                </a:solidFill>
                <a:latin typeface="Lucida Sans Unicode"/>
                <a:cs typeface="Lucida Sans Unicode"/>
              </a:rPr>
              <a:t>sufUR</a:t>
            </a:r>
            <a:endParaRPr>
              <a:latin typeface="Lucida Sans Unicode"/>
              <a:cs typeface="Lucida Sans Unicode"/>
            </a:endParaRPr>
          </a:p>
          <a:p>
            <a:pPr marL="53342" marR="2021901" indent="-31751">
              <a:lnSpc>
                <a:spcPct val="128499"/>
              </a:lnSpc>
              <a:spcBef>
                <a:spcPts val="765"/>
              </a:spcBef>
            </a:pPr>
            <a:r>
              <a:rPr sz="1200" spc="50" dirty="0">
                <a:solidFill>
                  <a:srgbClr val="333333"/>
                </a:solidFill>
                <a:latin typeface="Arial Narrow"/>
                <a:cs typeface="Arial Narrow"/>
              </a:rPr>
              <a:t>Одноразовые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14" dirty="0">
                <a:solidFill>
                  <a:srgbClr val="333333"/>
                </a:solidFill>
                <a:latin typeface="Arial Narrow"/>
                <a:cs typeface="Arial Narrow"/>
              </a:rPr>
              <a:t>и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стерильные,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" dirty="0">
                <a:solidFill>
                  <a:srgbClr val="333333"/>
                </a:solidFill>
                <a:latin typeface="Arial Narrow"/>
                <a:cs typeface="Arial Narrow"/>
              </a:rPr>
              <a:t>более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легкие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14" dirty="0">
                <a:solidFill>
                  <a:srgbClr val="333333"/>
                </a:solidFill>
                <a:latin typeface="Arial Narrow"/>
                <a:cs typeface="Arial Narrow"/>
              </a:rPr>
              <a:t>и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45" dirty="0">
                <a:solidFill>
                  <a:srgbClr val="333333"/>
                </a:solidFill>
                <a:latin typeface="Arial Narrow"/>
                <a:cs typeface="Arial Narrow"/>
              </a:rPr>
              <a:t>удобные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в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использовании,</a:t>
            </a:r>
            <a:r>
              <a:rPr sz="1200" spc="3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45" dirty="0">
                <a:solidFill>
                  <a:srgbClr val="333333"/>
                </a:solidFill>
                <a:latin typeface="Arial Narrow"/>
                <a:cs typeface="Arial Narrow"/>
              </a:rPr>
              <a:t>чем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0" dirty="0">
                <a:solidFill>
                  <a:srgbClr val="333333"/>
                </a:solidFill>
                <a:latin typeface="Arial Narrow"/>
                <a:cs typeface="Arial Narrow"/>
              </a:rPr>
              <a:t>многоразовые</a:t>
            </a:r>
            <a:endParaRPr sz="1200">
              <a:latin typeface="Arial Narrow"/>
              <a:cs typeface="Arial Narrow"/>
            </a:endParaRPr>
          </a:p>
          <a:p>
            <a:pPr>
              <a:spcBef>
                <a:spcPts val="33"/>
              </a:spcBef>
            </a:pPr>
            <a:endParaRPr sz="1300">
              <a:latin typeface="Times New Roman"/>
              <a:cs typeface="Times New Roman"/>
            </a:endParaRPr>
          </a:p>
          <a:p>
            <a:pPr marL="169550" marR="2896959" indent="-156850">
              <a:lnSpc>
                <a:spcPct val="107200"/>
              </a:lnSpc>
            </a:pP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Сравнимо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с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многоразовым</a:t>
            </a:r>
            <a:r>
              <a:rPr sz="1200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и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,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без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каких-либо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5" dirty="0">
                <a:solidFill>
                  <a:srgbClr val="333333"/>
                </a:solidFill>
                <a:latin typeface="Palatino Linotype"/>
                <a:cs typeface="Palatino Linotype"/>
              </a:rPr>
              <a:t>негативных</a:t>
            </a:r>
            <a:r>
              <a:rPr sz="1200" spc="-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последствий</a:t>
            </a:r>
            <a:endParaRPr sz="1200">
              <a:latin typeface="Palatino Linotype"/>
              <a:cs typeface="Palatino Linotype"/>
            </a:endParaRPr>
          </a:p>
          <a:p>
            <a:pPr marL="169550" marR="3875522" indent="-156850">
              <a:lnSpc>
                <a:spcPct val="119500"/>
              </a:lnSpc>
              <a:spcBef>
                <a:spcPts val="715"/>
              </a:spcBef>
            </a:pPr>
            <a:r>
              <a:rPr sz="1200" i="1" spc="5" dirty="0">
                <a:solidFill>
                  <a:srgbClr val="333333"/>
                </a:solidFill>
                <a:latin typeface="Noto Sans Light"/>
                <a:cs typeface="Noto Sans Light"/>
              </a:rPr>
              <a:t>Никаких</a:t>
            </a:r>
            <a:r>
              <a:rPr sz="1200" i="1" spc="-40" dirty="0">
                <a:solidFill>
                  <a:srgbClr val="333333"/>
                </a:solidFill>
                <a:latin typeface="Noto Sans Light"/>
                <a:cs typeface="Noto Sans Light"/>
              </a:rPr>
              <a:t> </a:t>
            </a:r>
            <a:r>
              <a:rPr sz="1200" i="1" spc="-235" dirty="0">
                <a:solidFill>
                  <a:srgbClr val="333333"/>
                </a:solidFill>
                <a:latin typeface="Noto Sans Light"/>
                <a:cs typeface="Noto Sans Light"/>
              </a:rPr>
              <a:t>затрат</a:t>
            </a:r>
            <a:r>
              <a:rPr sz="1200" i="1" spc="-40" dirty="0">
                <a:solidFill>
                  <a:srgbClr val="333333"/>
                </a:solidFill>
                <a:latin typeface="Noto Sans Light"/>
                <a:cs typeface="Noto Sans Light"/>
              </a:rPr>
              <a:t> </a:t>
            </a:r>
            <a:r>
              <a:rPr sz="1200" i="1" spc="-90" dirty="0">
                <a:solidFill>
                  <a:srgbClr val="333333"/>
                </a:solidFill>
                <a:latin typeface="Noto Sans Light"/>
                <a:cs typeface="Noto Sans Light"/>
              </a:rPr>
              <a:t>на</a:t>
            </a:r>
            <a:r>
              <a:rPr sz="1200" i="1" spc="-40" dirty="0">
                <a:solidFill>
                  <a:srgbClr val="333333"/>
                </a:solidFill>
                <a:latin typeface="Noto Sans Light"/>
                <a:cs typeface="Noto Sans Light"/>
              </a:rPr>
              <a:t> </a:t>
            </a:r>
            <a:r>
              <a:rPr sz="1200" i="1" spc="-114" dirty="0">
                <a:solidFill>
                  <a:srgbClr val="333333"/>
                </a:solidFill>
                <a:latin typeface="Noto Sans Light"/>
                <a:cs typeface="Noto Sans Light"/>
              </a:rPr>
              <a:t>ремонт/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об</a:t>
            </a:r>
            <a:r>
              <a:rPr sz="1200" i="1" spc="-110" dirty="0">
                <a:solidFill>
                  <a:srgbClr val="333333"/>
                </a:solidFill>
                <a:latin typeface="Noto Sans Light"/>
                <a:cs typeface="Noto Sans Light"/>
              </a:rPr>
              <a:t>работку</a:t>
            </a:r>
            <a:r>
              <a:rPr sz="1200" i="1" spc="-40" dirty="0">
                <a:solidFill>
                  <a:srgbClr val="333333"/>
                </a:solidFill>
                <a:latin typeface="Noto Sans Light"/>
                <a:cs typeface="Noto Sans Light"/>
              </a:rPr>
              <a:t> </a:t>
            </a:r>
            <a:r>
              <a:rPr sz="1200" i="1" spc="-30" dirty="0">
                <a:solidFill>
                  <a:srgbClr val="333333"/>
                </a:solidFill>
                <a:latin typeface="Noto Sans Light"/>
                <a:cs typeface="Noto Sans Light"/>
              </a:rPr>
              <a:t>или</a:t>
            </a:r>
            <a:r>
              <a:rPr sz="1200" i="1" spc="-15" dirty="0">
                <a:solidFill>
                  <a:srgbClr val="333333"/>
                </a:solidFill>
                <a:latin typeface="Noto Sans Light"/>
                <a:cs typeface="Noto Sans Light"/>
              </a:rPr>
              <a:t> </a:t>
            </a:r>
            <a:r>
              <a:rPr sz="1200" i="1" spc="-90" dirty="0">
                <a:solidFill>
                  <a:srgbClr val="333333"/>
                </a:solidFill>
                <a:latin typeface="Noto Sans Light"/>
                <a:cs typeface="Noto Sans Light"/>
              </a:rPr>
              <a:t>беспокойства</a:t>
            </a:r>
            <a:r>
              <a:rPr sz="1200" i="1" spc="-40" dirty="0">
                <a:solidFill>
                  <a:srgbClr val="333333"/>
                </a:solidFill>
                <a:latin typeface="Noto Sans Light"/>
                <a:cs typeface="Noto Sans Light"/>
              </a:rPr>
              <a:t> </a:t>
            </a:r>
            <a:r>
              <a:rPr sz="1200" i="1" spc="-70" dirty="0">
                <a:solidFill>
                  <a:srgbClr val="333333"/>
                </a:solidFill>
                <a:latin typeface="Noto Sans Light"/>
                <a:cs typeface="Noto Sans Light"/>
              </a:rPr>
              <a:t>о</a:t>
            </a:r>
            <a:r>
              <a:rPr sz="1200" i="1" spc="-40" dirty="0">
                <a:solidFill>
                  <a:srgbClr val="333333"/>
                </a:solidFill>
                <a:latin typeface="Noto Sans Light"/>
                <a:cs typeface="Noto Sans Light"/>
              </a:rPr>
              <a:t> </a:t>
            </a:r>
            <a:r>
              <a:rPr sz="1200" i="1" spc="-45" dirty="0">
                <a:solidFill>
                  <a:srgbClr val="333333"/>
                </a:solidFill>
                <a:latin typeface="Noto Sans Light"/>
                <a:cs typeface="Noto Sans Light"/>
              </a:rPr>
              <a:t>сроке</a:t>
            </a:r>
            <a:r>
              <a:rPr sz="1200" i="1" spc="-40" dirty="0">
                <a:solidFill>
                  <a:srgbClr val="333333"/>
                </a:solidFill>
                <a:latin typeface="Noto Sans Light"/>
                <a:cs typeface="Noto Sans Light"/>
              </a:rPr>
              <a:t> </a:t>
            </a:r>
            <a:r>
              <a:rPr sz="1200" i="1" spc="-30" dirty="0">
                <a:solidFill>
                  <a:srgbClr val="333333"/>
                </a:solidFill>
                <a:latin typeface="Noto Sans Light"/>
                <a:cs typeface="Noto Sans Light"/>
              </a:rPr>
              <a:t>службы</a:t>
            </a:r>
            <a:endParaRPr sz="1200">
              <a:latin typeface="Noto Sans Light"/>
              <a:cs typeface="Noto Sans Light"/>
            </a:endParaRPr>
          </a:p>
          <a:p>
            <a:pPr marL="13335" marR="3034757">
              <a:lnSpc>
                <a:spcPct val="161700"/>
              </a:lnSpc>
              <a:spcBef>
                <a:spcPts val="110"/>
              </a:spcBef>
            </a:pPr>
            <a:r>
              <a:rPr sz="1200" spc="-45" dirty="0">
                <a:solidFill>
                  <a:srgbClr val="333333"/>
                </a:solidFill>
                <a:latin typeface="Palatino Linotype"/>
                <a:cs typeface="Palatino Linotype"/>
              </a:rPr>
              <a:t>Отсутствие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риска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перекрестного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заражения</a:t>
            </a:r>
            <a:r>
              <a:rPr sz="1200" spc="-3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Потенциально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более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0" dirty="0">
                <a:solidFill>
                  <a:srgbClr val="333333"/>
                </a:solidFill>
                <a:latin typeface="Palatino Linotype"/>
                <a:cs typeface="Palatino Linotype"/>
              </a:rPr>
              <a:t>высокий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уровень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эффективности</a:t>
            </a:r>
            <a:endParaRPr sz="1200">
              <a:latin typeface="Palatino Linotype"/>
              <a:cs typeface="Palatino Linotype"/>
            </a:endParaRPr>
          </a:p>
          <a:p>
            <a:pPr marL="204476">
              <a:spcBef>
                <a:spcPts val="280"/>
              </a:spcBef>
            </a:pPr>
            <a:r>
              <a:rPr sz="1200" spc="10" dirty="0">
                <a:solidFill>
                  <a:srgbClr val="333333"/>
                </a:solidFill>
                <a:latin typeface="Palatino Linotype"/>
                <a:cs typeface="Palatino Linotype"/>
              </a:rPr>
              <a:t>в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борьбе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с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послеоперационными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инфекциями</a:t>
            </a:r>
            <a:endParaRPr sz="1200">
              <a:latin typeface="Palatino Linotype"/>
              <a:cs typeface="Palatino Linotype"/>
            </a:endParaRPr>
          </a:p>
          <a:p>
            <a:pPr marL="169550" marR="2711533" indent="-156850">
              <a:lnSpc>
                <a:spcPct val="119500"/>
              </a:lnSpc>
              <a:spcBef>
                <a:spcPts val="715"/>
              </a:spcBef>
            </a:pPr>
            <a:r>
              <a:rPr sz="1200" spc="-90" dirty="0">
                <a:solidFill>
                  <a:srgbClr val="333333"/>
                </a:solidFill>
                <a:latin typeface="Palatino Linotype"/>
                <a:cs typeface="Palatino Linotype"/>
              </a:rPr>
              <a:t>Хороший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выбор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для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медицинских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центров,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которые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95" dirty="0">
                <a:solidFill>
                  <a:srgbClr val="333333"/>
                </a:solidFill>
                <a:latin typeface="Palatino Linotype"/>
                <a:cs typeface="Palatino Linotype"/>
              </a:rPr>
              <a:t>имеют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небольшой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опыт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0" dirty="0">
                <a:solidFill>
                  <a:srgbClr val="333333"/>
                </a:solidFill>
                <a:latin typeface="Palatino Linotype"/>
                <a:cs typeface="Palatino Linotype"/>
              </a:rPr>
              <a:t>технического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обслуживания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UR</a:t>
            </a:r>
            <a:endParaRPr sz="1200">
              <a:latin typeface="Palatino Linotype"/>
              <a:cs typeface="Palatino Linotype"/>
            </a:endParaRPr>
          </a:p>
          <a:p>
            <a:pPr>
              <a:spcBef>
                <a:spcPts val="3"/>
              </a:spcBef>
            </a:pPr>
            <a:endParaRPr sz="1450">
              <a:latin typeface="Times New Roman"/>
              <a:cs typeface="Times New Roman"/>
            </a:endParaRPr>
          </a:p>
          <a:p>
            <a:pPr marL="29846" marR="21591" algn="just">
              <a:lnSpc>
                <a:spcPct val="122800"/>
              </a:lnSpc>
            </a:pPr>
            <a:r>
              <a:rPr sz="1200" spc="-50" dirty="0">
                <a:solidFill>
                  <a:srgbClr val="333333"/>
                </a:solidFill>
                <a:latin typeface="Palatino Linotype"/>
                <a:cs typeface="Palatino Linotype"/>
              </a:rPr>
              <a:t>Вы</a:t>
            </a:r>
            <a:r>
              <a:rPr sz="1200" spc="114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можете</a:t>
            </a:r>
            <a:r>
              <a:rPr sz="1200" spc="114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с</a:t>
            </a:r>
            <a:r>
              <a:rPr sz="1200" spc="114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уверенностью</a:t>
            </a:r>
            <a:r>
              <a:rPr sz="1200" spc="114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0" dirty="0">
                <a:solidFill>
                  <a:srgbClr val="333333"/>
                </a:solidFill>
                <a:latin typeface="Palatino Linotype"/>
                <a:cs typeface="Palatino Linotype"/>
              </a:rPr>
              <a:t>начать</a:t>
            </a:r>
            <a:r>
              <a:rPr sz="1200" spc="114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с</a:t>
            </a:r>
            <a:r>
              <a:rPr sz="1200" spc="114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нового</a:t>
            </a:r>
            <a:r>
              <a:rPr sz="1200" spc="114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эндоскопа</a:t>
            </a:r>
            <a:r>
              <a:rPr sz="1200" spc="114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для</a:t>
            </a:r>
            <a:r>
              <a:rPr sz="1200" spc="114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каждого</a:t>
            </a:r>
            <a:r>
              <a:rPr sz="1200" spc="114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пациента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, </a:t>
            </a:r>
            <a:r>
              <a:rPr sz="1200" spc="-13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80" dirty="0">
                <a:solidFill>
                  <a:srgbClr val="333333"/>
                </a:solidFill>
                <a:latin typeface="Arial Narrow"/>
                <a:cs typeface="Arial Narrow"/>
              </a:rPr>
              <a:t>потому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13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5" dirty="0">
                <a:solidFill>
                  <a:srgbClr val="333333"/>
                </a:solidFill>
                <a:latin typeface="Arial Narrow"/>
                <a:cs typeface="Arial Narrow"/>
              </a:rPr>
              <a:t>что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13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прибор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обеспечивает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четкий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обзор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и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может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регулироваться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на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275°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10" dirty="0">
                <a:solidFill>
                  <a:srgbClr val="333333"/>
                </a:solidFill>
                <a:latin typeface="Palatino Linotype"/>
                <a:cs typeface="Palatino Linotype"/>
              </a:rPr>
              <a:t>в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обоих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направлениях.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Благодаря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рабочему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туннелю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при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бор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поддерживает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хирургические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инструменты,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такие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0" dirty="0">
                <a:solidFill>
                  <a:srgbClr val="333333"/>
                </a:solidFill>
                <a:latin typeface="Palatino Linotype"/>
                <a:cs typeface="Palatino Linotype"/>
              </a:rPr>
              <a:t>как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лазер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или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корзиночное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0" dirty="0">
                <a:solidFill>
                  <a:srgbClr val="333333"/>
                </a:solidFill>
                <a:latin typeface="Palatino Linotype"/>
                <a:cs typeface="Palatino Linotype"/>
              </a:rPr>
              <a:t>устройство,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которые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нормально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работают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даже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при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том,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5" dirty="0">
                <a:solidFill>
                  <a:srgbClr val="333333"/>
                </a:solidFill>
                <a:latin typeface="Arial Narrow"/>
                <a:cs typeface="Arial Narrow"/>
              </a:rPr>
              <a:t>что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14" dirty="0">
                <a:solidFill>
                  <a:srgbClr val="333333"/>
                </a:solidFill>
                <a:latin typeface="Arial Narrow"/>
                <a:cs typeface="Arial Narrow"/>
              </a:rPr>
              <a:t>и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згибающаяся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5" dirty="0">
                <a:solidFill>
                  <a:srgbClr val="333333"/>
                </a:solidFill>
                <a:latin typeface="Palatino Linotype"/>
                <a:cs typeface="Palatino Linotype"/>
              </a:rPr>
              <a:t>часть</a:t>
            </a:r>
            <a:r>
              <a:rPr sz="1200" spc="-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при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бора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находится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под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максимальным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углом.</a:t>
            </a:r>
            <a:endParaRPr sz="1200">
              <a:latin typeface="Palatino Linotype"/>
              <a:cs typeface="Palatino Linotype"/>
            </a:endParaRPr>
          </a:p>
          <a:p>
            <a:pPr>
              <a:spcBef>
                <a:spcPts val="13"/>
              </a:spcBef>
            </a:pPr>
            <a:endParaRPr sz="950">
              <a:latin typeface="Times New Roman"/>
              <a:cs typeface="Times New Roman"/>
            </a:endParaRPr>
          </a:p>
          <a:p>
            <a:pPr marL="12701" marR="38736" algn="just">
              <a:lnSpc>
                <a:spcPct val="120700"/>
              </a:lnSpc>
            </a:pPr>
            <a:r>
              <a:rPr sz="1200" spc="80" dirty="0">
                <a:solidFill>
                  <a:srgbClr val="333333"/>
                </a:solidFill>
                <a:latin typeface="Arial Narrow"/>
                <a:cs typeface="Arial Narrow"/>
              </a:rPr>
              <a:t>Поскольку  </a:t>
            </a:r>
            <a:r>
              <a:rPr sz="1200" spc="-1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40" dirty="0">
                <a:solidFill>
                  <a:srgbClr val="333333"/>
                </a:solidFill>
                <a:latin typeface="Arial Narrow"/>
                <a:cs typeface="Arial Narrow"/>
              </a:rPr>
              <a:t>рабочая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1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333333"/>
                </a:solidFill>
                <a:latin typeface="Arial Narrow"/>
                <a:cs typeface="Arial Narrow"/>
              </a:rPr>
              <a:t>станция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1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0" dirty="0">
                <a:solidFill>
                  <a:srgbClr val="333333"/>
                </a:solidFill>
                <a:latin typeface="Arial Narrow"/>
                <a:cs typeface="Arial Narrow"/>
              </a:rPr>
              <a:t>интегрирована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1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0" dirty="0">
                <a:solidFill>
                  <a:srgbClr val="333333"/>
                </a:solidFill>
                <a:latin typeface="Arial Narrow"/>
                <a:cs typeface="Arial Narrow"/>
              </a:rPr>
              <a:t>с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1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90" dirty="0">
                <a:solidFill>
                  <a:srgbClr val="333333"/>
                </a:solidFill>
                <a:latin typeface="Arial Narrow"/>
                <a:cs typeface="Arial Narrow"/>
              </a:rPr>
              <a:t>мощной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1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0" dirty="0">
                <a:solidFill>
                  <a:srgbClr val="333333"/>
                </a:solidFill>
                <a:latin typeface="Arial Narrow"/>
                <a:cs typeface="Arial Narrow"/>
              </a:rPr>
              <a:t>системой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1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333333"/>
                </a:solidFill>
                <a:latin typeface="Arial Narrow"/>
                <a:cs typeface="Arial Narrow"/>
              </a:rPr>
              <a:t>обработки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1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5" dirty="0">
                <a:solidFill>
                  <a:srgbClr val="333333"/>
                </a:solidFill>
                <a:latin typeface="Arial Narrow"/>
                <a:cs typeface="Arial Narrow"/>
              </a:rPr>
              <a:t>изображений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</a:t>
            </a:r>
            <a:r>
              <a:rPr sz="1200" spc="-1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333333"/>
                </a:solidFill>
                <a:latin typeface="Arial Narrow"/>
                <a:cs typeface="Arial Narrow"/>
              </a:rPr>
              <a:t>для</a:t>
            </a:r>
            <a:r>
              <a:rPr sz="1200" spc="1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0" dirty="0">
                <a:solidFill>
                  <a:srgbClr val="333333"/>
                </a:solidFill>
                <a:latin typeface="Arial Narrow"/>
                <a:cs typeface="Arial Narrow"/>
              </a:rPr>
              <a:t>последующего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333333"/>
                </a:solidFill>
                <a:latin typeface="Arial Narrow"/>
                <a:cs typeface="Arial Narrow"/>
              </a:rPr>
              <a:t>анализа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5" dirty="0">
                <a:solidFill>
                  <a:srgbClr val="333333"/>
                </a:solidFill>
                <a:latin typeface="Arial Narrow"/>
                <a:cs typeface="Arial Narrow"/>
              </a:rPr>
              <a:t>информации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14" dirty="0">
                <a:solidFill>
                  <a:srgbClr val="333333"/>
                </a:solidFill>
                <a:latin typeface="Arial Narrow"/>
                <a:cs typeface="Arial Narrow"/>
              </a:rPr>
              <a:t>и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95" dirty="0">
                <a:solidFill>
                  <a:srgbClr val="333333"/>
                </a:solidFill>
                <a:latin typeface="Arial Narrow"/>
                <a:cs typeface="Arial Narrow"/>
              </a:rPr>
              <a:t>принятия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решений,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5" dirty="0">
                <a:solidFill>
                  <a:srgbClr val="333333"/>
                </a:solidFill>
                <a:latin typeface="Arial Narrow"/>
                <a:cs typeface="Arial Narrow"/>
              </a:rPr>
              <a:t>основной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65" dirty="0">
                <a:solidFill>
                  <a:srgbClr val="333333"/>
                </a:solidFill>
                <a:latin typeface="Arial Narrow"/>
                <a:cs typeface="Arial Narrow"/>
              </a:rPr>
              <a:t>блок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45" dirty="0">
                <a:solidFill>
                  <a:srgbClr val="333333"/>
                </a:solidFill>
                <a:latin typeface="Arial Narrow"/>
                <a:cs typeface="Arial Narrow"/>
              </a:rPr>
              <a:t>установлен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  </a:t>
            </a:r>
            <a:r>
              <a:rPr sz="1200" spc="-12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45" dirty="0">
                <a:solidFill>
                  <a:srgbClr val="333333"/>
                </a:solidFill>
                <a:latin typeface="Arial Narrow"/>
                <a:cs typeface="Arial Narrow"/>
              </a:rPr>
              <a:t>на</a:t>
            </a:r>
            <a:r>
              <a:rPr sz="1200" spc="2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5" dirty="0">
                <a:solidFill>
                  <a:srgbClr val="333333"/>
                </a:solidFill>
                <a:latin typeface="Arial Narrow"/>
                <a:cs typeface="Arial Narrow"/>
              </a:rPr>
              <a:t>многофункциональной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45" dirty="0">
                <a:solidFill>
                  <a:srgbClr val="333333"/>
                </a:solidFill>
                <a:latin typeface="Arial Narrow"/>
                <a:cs typeface="Arial Narrow"/>
              </a:rPr>
              <a:t>тележке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0" dirty="0">
                <a:solidFill>
                  <a:srgbClr val="333333"/>
                </a:solidFill>
                <a:latin typeface="Arial Narrow"/>
                <a:cs typeface="Arial Narrow"/>
              </a:rPr>
              <a:t>для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5" dirty="0">
                <a:solidFill>
                  <a:srgbClr val="333333"/>
                </a:solidFill>
                <a:latin typeface="Arial Narrow"/>
                <a:cs typeface="Arial Narrow"/>
              </a:rPr>
              <a:t>удобства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5" dirty="0">
                <a:solidFill>
                  <a:srgbClr val="333333"/>
                </a:solidFill>
                <a:latin typeface="Arial Narrow"/>
                <a:cs typeface="Arial Narrow"/>
              </a:rPr>
              <a:t>транспортировки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114" dirty="0">
                <a:solidFill>
                  <a:srgbClr val="333333"/>
                </a:solidFill>
                <a:latin typeface="Arial Narrow"/>
                <a:cs typeface="Arial Narrow"/>
              </a:rPr>
              <a:t>и</a:t>
            </a:r>
            <a:r>
              <a:rPr sz="1200" spc="-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перемещен</a:t>
            </a:r>
            <a:r>
              <a:rPr sz="1200" spc="55" dirty="0">
                <a:solidFill>
                  <a:srgbClr val="333333"/>
                </a:solidFill>
                <a:latin typeface="Arial Narrow"/>
                <a:cs typeface="Arial Narrow"/>
              </a:rPr>
              <a:t>ия.</a:t>
            </a:r>
            <a:endParaRPr sz="1200">
              <a:latin typeface="Arial Narrow"/>
              <a:cs typeface="Arial Narrow"/>
            </a:endParaRPr>
          </a:p>
          <a:p>
            <a:pPr marL="12701" marR="5080" algn="just">
              <a:lnSpc>
                <a:spcPct val="123000"/>
              </a:lnSpc>
              <a:spcBef>
                <a:spcPts val="1065"/>
              </a:spcBef>
            </a:pP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Smartscope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20" dirty="0">
                <a:solidFill>
                  <a:srgbClr val="333333"/>
                </a:solidFill>
                <a:latin typeface="Palatino Linotype"/>
                <a:cs typeface="Palatino Linotype"/>
              </a:rPr>
              <a:t>-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это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0" dirty="0">
                <a:solidFill>
                  <a:srgbClr val="333333"/>
                </a:solidFill>
                <a:latin typeface="Palatino Linotype"/>
                <a:cs typeface="Palatino Linotype"/>
              </a:rPr>
              <a:t>то,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что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вам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нужно,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и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45" dirty="0">
                <a:solidFill>
                  <a:srgbClr val="333333"/>
                </a:solidFill>
                <a:latin typeface="Arial Narrow"/>
                <a:cs typeface="Arial Narrow"/>
              </a:rPr>
              <a:t>то,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75" dirty="0">
                <a:solidFill>
                  <a:srgbClr val="333333"/>
                </a:solidFill>
                <a:latin typeface="Arial Narrow"/>
                <a:cs typeface="Arial Narrow"/>
              </a:rPr>
              <a:t>что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35" dirty="0">
                <a:solidFill>
                  <a:srgbClr val="333333"/>
                </a:solidFill>
                <a:latin typeface="Arial Narrow"/>
                <a:cs typeface="Arial Narrow"/>
              </a:rPr>
              <a:t> </a:t>
            </a:r>
            <a:r>
              <a:rPr sz="1200" spc="-25" dirty="0">
                <a:solidFill>
                  <a:srgbClr val="333333"/>
                </a:solidFill>
                <a:latin typeface="Palatino Linotype"/>
                <a:cs typeface="Palatino Linotype"/>
              </a:rPr>
              <a:t>вы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5" dirty="0">
                <a:solidFill>
                  <a:srgbClr val="333333"/>
                </a:solidFill>
                <a:latin typeface="Palatino Linotype"/>
                <a:cs typeface="Palatino Linotype"/>
              </a:rPr>
              <a:t>выб</a:t>
            </a:r>
            <a:r>
              <a:rPr sz="1200" spc="114" dirty="0">
                <a:solidFill>
                  <a:srgbClr val="333333"/>
                </a:solidFill>
                <a:latin typeface="Arial Narrow"/>
                <a:cs typeface="Arial Narrow"/>
              </a:rPr>
              <a:t>и</a:t>
            </a:r>
            <a:r>
              <a:rPr sz="1200" spc="-90" dirty="0">
                <a:solidFill>
                  <a:srgbClr val="333333"/>
                </a:solidFill>
                <a:latin typeface="Palatino Linotype"/>
                <a:cs typeface="Palatino Linotype"/>
              </a:rPr>
              <a:t>ра</a:t>
            </a:r>
            <a:r>
              <a:rPr sz="1200" dirty="0">
                <a:solidFill>
                  <a:srgbClr val="333333"/>
                </a:solidFill>
                <a:latin typeface="Arial Narrow"/>
                <a:cs typeface="Arial Narrow"/>
              </a:rPr>
              <a:t>ете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.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Пожалуйста,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5" dirty="0">
                <a:solidFill>
                  <a:srgbClr val="333333"/>
                </a:solidFill>
                <a:latin typeface="Palatino Linotype"/>
                <a:cs typeface="Palatino Linotype"/>
              </a:rPr>
              <a:t>свяжитесь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с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2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вашим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 представителем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1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5" dirty="0">
                <a:solidFill>
                  <a:srgbClr val="333333"/>
                </a:solidFill>
                <a:latin typeface="Palatino Linotype"/>
                <a:cs typeface="Palatino Linotype"/>
              </a:rPr>
              <a:t>Lifotronic,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1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чтобы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1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5" dirty="0">
                <a:solidFill>
                  <a:srgbClr val="333333"/>
                </a:solidFill>
                <a:latin typeface="Palatino Linotype"/>
                <a:cs typeface="Palatino Linotype"/>
              </a:rPr>
              <a:t>узнать,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1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0" dirty="0">
                <a:solidFill>
                  <a:srgbClr val="333333"/>
                </a:solidFill>
                <a:latin typeface="Palatino Linotype"/>
                <a:cs typeface="Palatino Linotype"/>
              </a:rPr>
              <a:t>как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1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этот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1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инновационный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1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одноразовый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1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90" dirty="0">
                <a:solidFill>
                  <a:srgbClr val="333333"/>
                </a:solidFill>
                <a:latin typeface="Palatino Linotype"/>
                <a:cs typeface="Palatino Linotype"/>
              </a:rPr>
              <a:t>прибор</a:t>
            </a:r>
            <a:r>
              <a:rPr sz="120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1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5" dirty="0">
                <a:solidFill>
                  <a:srgbClr val="333333"/>
                </a:solidFill>
                <a:latin typeface="Palatino Linotype"/>
                <a:cs typeface="Palatino Linotype"/>
              </a:rPr>
              <a:t>может</a:t>
            </a:r>
            <a:r>
              <a:rPr sz="1200" spc="-3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55" dirty="0">
                <a:solidFill>
                  <a:srgbClr val="333333"/>
                </a:solidFill>
                <a:latin typeface="Palatino Linotype"/>
                <a:cs typeface="Palatino Linotype"/>
              </a:rPr>
              <a:t>снизить</a:t>
            </a:r>
            <a:r>
              <a:rPr sz="1200" spc="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0" dirty="0">
                <a:solidFill>
                  <a:srgbClr val="333333"/>
                </a:solidFill>
                <a:latin typeface="Palatino Linotype"/>
                <a:cs typeface="Palatino Linotype"/>
              </a:rPr>
              <a:t>затраты,</a:t>
            </a:r>
            <a:r>
              <a:rPr sz="1200" spc="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оптимизировать</a:t>
            </a:r>
            <a:r>
              <a:rPr sz="1200" spc="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рабочий</a:t>
            </a:r>
            <a:r>
              <a:rPr sz="1200" spc="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процесс</a:t>
            </a:r>
            <a:r>
              <a:rPr sz="1200" spc="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и</a:t>
            </a:r>
            <a:r>
              <a:rPr sz="1200" spc="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80" dirty="0">
                <a:solidFill>
                  <a:srgbClr val="333333"/>
                </a:solidFill>
                <a:latin typeface="Palatino Linotype"/>
                <a:cs typeface="Palatino Linotype"/>
              </a:rPr>
              <a:t>улучшить</a:t>
            </a:r>
            <a:r>
              <a:rPr sz="1200" spc="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45" dirty="0">
                <a:solidFill>
                  <a:srgbClr val="333333"/>
                </a:solidFill>
                <a:latin typeface="Palatino Linotype"/>
                <a:cs typeface="Palatino Linotype"/>
              </a:rPr>
              <a:t>качество</a:t>
            </a:r>
            <a:r>
              <a:rPr sz="1200" spc="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удаления</a:t>
            </a:r>
            <a:r>
              <a:rPr sz="1200" spc="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0" dirty="0">
                <a:solidFill>
                  <a:srgbClr val="333333"/>
                </a:solidFill>
                <a:latin typeface="Palatino Linotype"/>
                <a:cs typeface="Palatino Linotype"/>
              </a:rPr>
              <a:t>камней</a:t>
            </a:r>
            <a:r>
              <a:rPr sz="1200" spc="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для</a:t>
            </a:r>
            <a:r>
              <a:rPr sz="1200" spc="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вас</a:t>
            </a:r>
            <a:r>
              <a:rPr sz="1200" spc="25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100" dirty="0">
                <a:solidFill>
                  <a:srgbClr val="333333"/>
                </a:solidFill>
                <a:latin typeface="Palatino Linotype"/>
                <a:cs typeface="Palatino Linotype"/>
              </a:rPr>
              <a:t>и</a:t>
            </a:r>
            <a:r>
              <a:rPr sz="1200" spc="-4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75" dirty="0">
                <a:solidFill>
                  <a:srgbClr val="333333"/>
                </a:solidFill>
                <a:latin typeface="Palatino Linotype"/>
                <a:cs typeface="Palatino Linotype"/>
              </a:rPr>
              <a:t>ваших</a:t>
            </a:r>
            <a:r>
              <a:rPr sz="1200" spc="-30" dirty="0">
                <a:solidFill>
                  <a:srgbClr val="333333"/>
                </a:solidFill>
                <a:latin typeface="Palatino Linotype"/>
                <a:cs typeface="Palatino Linotype"/>
              </a:rPr>
              <a:t> </a:t>
            </a:r>
            <a:r>
              <a:rPr sz="1200" spc="-65" dirty="0">
                <a:solidFill>
                  <a:srgbClr val="333333"/>
                </a:solidFill>
                <a:latin typeface="Palatino Linotype"/>
                <a:cs typeface="Palatino Linotype"/>
              </a:rPr>
              <a:t>пациентов.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03308" y="3788508"/>
            <a:ext cx="2546055" cy="26667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0204" y="0"/>
            <a:ext cx="6764852" cy="3857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1026" y="9058719"/>
            <a:ext cx="0" cy="826135"/>
          </a:xfrm>
          <a:custGeom>
            <a:avLst/>
            <a:gdLst/>
            <a:ahLst/>
            <a:cxnLst/>
            <a:rect l="l" t="t" r="r" b="b"/>
            <a:pathLst>
              <a:path h="826134">
                <a:moveTo>
                  <a:pt x="0" y="0"/>
                </a:moveTo>
                <a:lnTo>
                  <a:pt x="0" y="825766"/>
                </a:lnTo>
              </a:path>
            </a:pathLst>
          </a:custGeom>
          <a:ln w="16408">
            <a:solidFill>
              <a:srgbClr val="D129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90148" y="9721894"/>
            <a:ext cx="120014" cy="230504"/>
          </a:xfrm>
          <a:custGeom>
            <a:avLst/>
            <a:gdLst/>
            <a:ahLst/>
            <a:cxnLst/>
            <a:rect l="l" t="t" r="r" b="b"/>
            <a:pathLst>
              <a:path w="120015" h="230504">
                <a:moveTo>
                  <a:pt x="77381" y="125271"/>
                </a:moveTo>
                <a:lnTo>
                  <a:pt x="35204" y="125271"/>
                </a:lnTo>
                <a:lnTo>
                  <a:pt x="35204" y="230516"/>
                </a:lnTo>
                <a:lnTo>
                  <a:pt x="77381" y="230516"/>
                </a:lnTo>
                <a:lnTo>
                  <a:pt x="77381" y="125271"/>
                </a:lnTo>
                <a:close/>
              </a:path>
              <a:path w="120015" h="230504">
                <a:moveTo>
                  <a:pt x="119951" y="84644"/>
                </a:moveTo>
                <a:lnTo>
                  <a:pt x="0" y="84644"/>
                </a:lnTo>
                <a:lnTo>
                  <a:pt x="0" y="125271"/>
                </a:lnTo>
                <a:lnTo>
                  <a:pt x="112979" y="125271"/>
                </a:lnTo>
                <a:lnTo>
                  <a:pt x="119951" y="84644"/>
                </a:lnTo>
                <a:close/>
              </a:path>
              <a:path w="120015" h="230504">
                <a:moveTo>
                  <a:pt x="102074" y="0"/>
                </a:moveTo>
                <a:lnTo>
                  <a:pt x="62642" y="3930"/>
                </a:lnTo>
                <a:lnTo>
                  <a:pt x="36983" y="33121"/>
                </a:lnTo>
                <a:lnTo>
                  <a:pt x="35204" y="50201"/>
                </a:lnTo>
                <a:lnTo>
                  <a:pt x="35204" y="84644"/>
                </a:lnTo>
                <a:lnTo>
                  <a:pt x="77381" y="84644"/>
                </a:lnTo>
                <a:lnTo>
                  <a:pt x="77381" y="50201"/>
                </a:lnTo>
                <a:lnTo>
                  <a:pt x="78574" y="36790"/>
                </a:lnTo>
                <a:lnTo>
                  <a:pt x="119343" y="36790"/>
                </a:lnTo>
                <a:lnTo>
                  <a:pt x="113551" y="139"/>
                </a:lnTo>
                <a:lnTo>
                  <a:pt x="102074" y="0"/>
                </a:lnTo>
                <a:close/>
              </a:path>
              <a:path w="120015" h="230504">
                <a:moveTo>
                  <a:pt x="119343" y="36790"/>
                </a:moveTo>
                <a:lnTo>
                  <a:pt x="78574" y="36790"/>
                </a:lnTo>
                <a:lnTo>
                  <a:pt x="88607" y="37438"/>
                </a:lnTo>
                <a:lnTo>
                  <a:pt x="94818" y="37260"/>
                </a:lnTo>
                <a:lnTo>
                  <a:pt x="119418" y="37260"/>
                </a:lnTo>
                <a:lnTo>
                  <a:pt x="119343" y="3679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58545" y="9787132"/>
            <a:ext cx="0" cy="125095"/>
          </a:xfrm>
          <a:custGeom>
            <a:avLst/>
            <a:gdLst/>
            <a:ahLst/>
            <a:cxnLst/>
            <a:rect l="l" t="t" r="r" b="b"/>
            <a:pathLst>
              <a:path h="125095">
                <a:moveTo>
                  <a:pt x="0" y="0"/>
                </a:moveTo>
                <a:lnTo>
                  <a:pt x="0" y="124625"/>
                </a:lnTo>
              </a:path>
            </a:pathLst>
          </a:custGeom>
          <a:ln w="37426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36799" y="9726069"/>
            <a:ext cx="43180" cy="41275"/>
          </a:xfrm>
          <a:custGeom>
            <a:avLst/>
            <a:gdLst/>
            <a:ahLst/>
            <a:cxnLst/>
            <a:rect l="l" t="t" r="r" b="b"/>
            <a:pathLst>
              <a:path w="43179" h="41275">
                <a:moveTo>
                  <a:pt x="21745" y="0"/>
                </a:moveTo>
                <a:lnTo>
                  <a:pt x="14605" y="1209"/>
                </a:lnTo>
                <a:lnTo>
                  <a:pt x="4083" y="9390"/>
                </a:lnTo>
                <a:lnTo>
                  <a:pt x="0" y="23436"/>
                </a:lnTo>
                <a:lnTo>
                  <a:pt x="3919" y="33565"/>
                </a:lnTo>
                <a:lnTo>
                  <a:pt x="14293" y="40104"/>
                </a:lnTo>
                <a:lnTo>
                  <a:pt x="31582" y="41119"/>
                </a:lnTo>
                <a:lnTo>
                  <a:pt x="40009" y="31719"/>
                </a:lnTo>
                <a:lnTo>
                  <a:pt x="42689" y="15680"/>
                </a:lnTo>
                <a:lnTo>
                  <a:pt x="34944" y="4441"/>
                </a:lnTo>
                <a:lnTo>
                  <a:pt x="21745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07288" y="1418479"/>
            <a:ext cx="350202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1"/>
            <a:r>
              <a:rPr spc="-120" dirty="0">
                <a:latin typeface="Palatino Linotype"/>
                <a:cs typeface="Palatino Linotype"/>
              </a:rPr>
              <a:t>Решение</a:t>
            </a:r>
            <a:r>
              <a:rPr spc="-45" dirty="0">
                <a:latin typeface="Palatino Linotype"/>
                <a:cs typeface="Palatino Linotype"/>
              </a:rPr>
              <a:t> </a:t>
            </a:r>
            <a:r>
              <a:rPr spc="-110" dirty="0">
                <a:latin typeface="Palatino Linotype"/>
                <a:cs typeface="Palatino Linotype"/>
              </a:rPr>
              <a:t>для</a:t>
            </a:r>
            <a:r>
              <a:rPr spc="-45" dirty="0">
                <a:latin typeface="Palatino Linotype"/>
                <a:cs typeface="Palatino Linotype"/>
              </a:rPr>
              <a:t> </a:t>
            </a:r>
            <a:r>
              <a:rPr spc="-90" dirty="0">
                <a:latin typeface="Palatino Linotype"/>
                <a:cs typeface="Palatino Linotype"/>
              </a:rPr>
              <a:t>скрининга</a:t>
            </a:r>
            <a:r>
              <a:rPr spc="-45" dirty="0">
                <a:latin typeface="Palatino Linotype"/>
                <a:cs typeface="Palatino Linotype"/>
              </a:rPr>
              <a:t> </a:t>
            </a:r>
            <a:r>
              <a:rPr spc="-110" dirty="0">
                <a:latin typeface="Palatino Linotype"/>
                <a:cs typeface="Palatino Linotype"/>
              </a:rPr>
              <a:t>талассемии</a:t>
            </a:r>
            <a:endParaRPr>
              <a:latin typeface="Palatino Linotype"/>
              <a:cs typeface="Palatino Linotyp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0158" y="5109749"/>
            <a:ext cx="310007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1"/>
            <a:r>
              <a:rPr sz="1400" b="1" spc="-55" dirty="0">
                <a:latin typeface="Palatino Linotype"/>
                <a:cs typeface="Palatino Linotype"/>
              </a:rPr>
              <a:t>ТЕХНИЧЕСКИЕ</a:t>
            </a:r>
            <a:r>
              <a:rPr sz="1400" b="1" spc="-50" dirty="0">
                <a:latin typeface="Palatino Linotype"/>
                <a:cs typeface="Palatino Linotype"/>
              </a:rPr>
              <a:t> </a:t>
            </a:r>
            <a:r>
              <a:rPr sz="1400" b="1" spc="-65" dirty="0">
                <a:latin typeface="Palatino Linotype"/>
                <a:cs typeface="Palatino Linotype"/>
              </a:rPr>
              <a:t>ХАРАКТЕРИСТИКИ</a:t>
            </a:r>
            <a:endParaRPr sz="1400">
              <a:latin typeface="Palatino Linotype"/>
              <a:cs typeface="Palatino Linotype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541609" y="1746640"/>
          <a:ext cx="6458038" cy="29257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0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1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5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395">
                <a:tc>
                  <a:txBody>
                    <a:bodyPr/>
                    <a:lstStyle/>
                    <a:p>
                      <a:pPr marL="58737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Поле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обзора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6802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120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Kristen ITC"/>
                          <a:cs typeface="Kristen ITC"/>
                        </a:rPr>
                        <a:t>°</a:t>
                      </a:r>
                      <a:endParaRPr sz="1200">
                        <a:latin typeface="Kristen ITC"/>
                        <a:cs typeface="Kristen ITC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506">
                <a:tc>
                  <a:txBody>
                    <a:bodyPr/>
                    <a:lstStyle/>
                    <a:p>
                      <a:pPr marL="58674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Направление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обзора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6802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Вперед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484">
                <a:tc>
                  <a:txBody>
                    <a:bodyPr/>
                    <a:lstStyle/>
                    <a:p>
                      <a:pPr marL="58674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Глубина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поля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6802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3-50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мм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484">
                <a:tc>
                  <a:txBody>
                    <a:bodyPr/>
                    <a:lstStyle/>
                    <a:p>
                      <a:pPr marL="58674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Диаметр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дистального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наконечника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6802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9.0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Fr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484">
                <a:tc>
                  <a:txBody>
                    <a:bodyPr/>
                    <a:lstStyle/>
                    <a:p>
                      <a:pPr marL="58674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Внешний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диаметр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вставной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трубки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6802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8.7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Fr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483">
                <a:tc>
                  <a:txBody>
                    <a:bodyPr/>
                    <a:lstStyle/>
                    <a:p>
                      <a:pPr marL="58674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Диаметр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рабочего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канала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6802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8.4/6.6/3.6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Fr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484">
                <a:tc>
                  <a:txBody>
                    <a:bodyPr/>
                    <a:lstStyle/>
                    <a:p>
                      <a:pPr marL="586740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Диапазон</a:t>
                      </a:r>
                      <a:r>
                        <a:rPr sz="1200" i="1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i="1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углов</a:t>
                      </a:r>
                      <a:r>
                        <a:rPr sz="1200" i="1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i="1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наклона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68020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275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Kristen ITC"/>
                          <a:cs typeface="Kristen ITC"/>
                        </a:rPr>
                        <a:t>°</a:t>
                      </a:r>
                      <a:r>
                        <a:rPr sz="1200" i="1" spc="-11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В</a:t>
                      </a:r>
                      <a:r>
                        <a:rPr sz="1200" i="1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верх/275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Kristen ITC"/>
                          <a:cs typeface="Kristen ITC"/>
                        </a:rPr>
                        <a:t>°</a:t>
                      </a:r>
                      <a:r>
                        <a:rPr sz="1200" i="1" spc="-11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В</a:t>
                      </a:r>
                      <a:r>
                        <a:rPr sz="1200" i="1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низ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029">
                <a:tc>
                  <a:txBody>
                    <a:bodyPr/>
                    <a:lstStyle/>
                    <a:p>
                      <a:pPr marL="58674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Рабочая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длина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6802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650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мм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939">
                <a:tc>
                  <a:txBody>
                    <a:bodyPr/>
                    <a:lstStyle/>
                    <a:p>
                      <a:pPr marL="58737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Общая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длина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905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мм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5484">
                <a:tc>
                  <a:txBody>
                    <a:bodyPr/>
                    <a:lstStyle/>
                    <a:p>
                      <a:pPr marL="58674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Функция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ручки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5151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Поддержка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самоопределения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541609" y="5442674"/>
          <a:ext cx="6474183" cy="24457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6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590"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Напряжение</a:t>
                      </a:r>
                      <a:endParaRPr sz="14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5623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100–240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В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переменного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тока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23">
                <a:tc>
                  <a:txBody>
                    <a:bodyPr/>
                    <a:lstStyle/>
                    <a:p>
                      <a:pPr marL="38544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Частота</a:t>
                      </a:r>
                      <a:endParaRPr sz="14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5623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50/60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Гц</a:t>
                      </a:r>
                      <a:endParaRPr sz="12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5065"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Функции</a:t>
                      </a:r>
                      <a:endParaRPr sz="140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88265" marR="1979295">
                        <a:lnSpc>
                          <a:spcPct val="1155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Увеличение/уменьшение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яркости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светодиода Увеличение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X1,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X2,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X3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Замораживание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изображения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(стоп-кадр)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Баланс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белого: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автоматическая/ручная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регулировка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  <a:p>
                      <a:pPr marL="88265" marR="151130">
                        <a:lnSpc>
                          <a:spcPct val="1155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Форма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обзора: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Круглый,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квадратный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или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восьмиугольный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контур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экрана Периферийные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устройства: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Ножной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переключатель,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мышь,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клавиатура Видеоинтерфейс: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HDMI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Моментальный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снимок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/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запись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видео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и</a:t>
                      </a:r>
                      <a:r>
                        <a:rPr sz="1200" spc="-3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Palatino Linotype"/>
                          <a:cs typeface="Palatino Linotype"/>
                        </a:rPr>
                        <a:t>экспорт</a:t>
                      </a:r>
                      <a:endParaRPr sz="1200" dirty="0">
                        <a:latin typeface="Palatino Linotype"/>
                        <a:cs typeface="Palatino Linotype"/>
                      </a:endParaRPr>
                    </a:p>
                  </a:txBody>
                  <a:tcPr marL="0" marR="0" marT="0" marB="0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BC9CF974-883B-94B0-6820-8282B7040093}"/>
              </a:ext>
            </a:extLst>
          </p:cNvPr>
          <p:cNvGrpSpPr/>
          <p:nvPr/>
        </p:nvGrpSpPr>
        <p:grpSpPr>
          <a:xfrm>
            <a:off x="1794622" y="6794500"/>
            <a:ext cx="3967256" cy="2667000"/>
            <a:chOff x="1156065" y="4931183"/>
            <a:chExt cx="4886512" cy="3029591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5523F48D-DA32-E706-E9C2-1F6E9DAE8A21}"/>
                </a:ext>
              </a:extLst>
            </p:cNvPr>
            <p:cNvSpPr/>
            <p:nvPr/>
          </p:nvSpPr>
          <p:spPr>
            <a:xfrm>
              <a:off x="1156065" y="4931183"/>
              <a:ext cx="4886512" cy="30295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C85AA3F9-04DB-4747-0BDF-F4F352372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72804" y="5575299"/>
              <a:ext cx="3147343" cy="1741358"/>
            </a:xfrm>
            <a:prstGeom prst="rect">
              <a:avLst/>
            </a:prstGeom>
          </p:spPr>
        </p:pic>
      </p:grp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CA9DAAA-9517-FB7E-D495-5E35493915C8}"/>
              </a:ext>
            </a:extLst>
          </p:cNvPr>
          <p:cNvSpPr txBox="1">
            <a:spLocks/>
          </p:cNvSpPr>
          <p:nvPr/>
        </p:nvSpPr>
        <p:spPr>
          <a:xfrm>
            <a:off x="654050" y="513606"/>
            <a:ext cx="62484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C92B2F"/>
                </a:solidFill>
                <a:latin typeface="Palatino Linotype"/>
                <a:ea typeface="+mj-ea"/>
                <a:cs typeface="Palatino Linotype"/>
              </a:defRPr>
            </a:lvl1pPr>
          </a:lstStyle>
          <a:p>
            <a:pPr algn="ctr"/>
            <a:r>
              <a:rPr lang="en-US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Scope Digital </a:t>
            </a:r>
            <a:r>
              <a:rPr lang="en-US" sz="24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Singleuse</a:t>
            </a:r>
            <a:r>
              <a:rPr lang="en-US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Flexible Ureteroscope</a:t>
            </a:r>
            <a:endParaRPr lang="ru-RU" sz="24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0B7B87E4-7E76-5A68-E3C2-F375BCF531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796736"/>
              </p:ext>
            </p:extLst>
          </p:nvPr>
        </p:nvGraphicFramePr>
        <p:xfrm>
          <a:off x="425450" y="1581195"/>
          <a:ext cx="6705600" cy="5064528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82780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363102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Дисплей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Увеличение/ уменьшение яркости светодиода 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 Х1,Х2,Х3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Замораживание изображения(стоп-кадр)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Баланс белого, автоматическая/ручная регулировка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обзора: Круглый, квадратный или восьмиугольный контур экрана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Периферийные устройства: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Ножный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переключатель, мышь, клавиатура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Видеоинтерфейс: 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HDMI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Моментальный снимок / запись видео и экспорт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596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3737A44-5945-7F55-5BD9-9D3C5C767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826233"/>
              </p:ext>
            </p:extLst>
          </p:nvPr>
        </p:nvGraphicFramePr>
        <p:xfrm>
          <a:off x="425450" y="1003300"/>
          <a:ext cx="6705600" cy="4820688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93247120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111206353"/>
                    </a:ext>
                  </a:extLst>
                </a:gridCol>
              </a:tblGrid>
              <a:tr h="82780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671027"/>
                  </a:ext>
                </a:extLst>
              </a:tr>
              <a:tr h="363102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Рукоятка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Поле обзора : 120 градусов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обзора: вперед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Глубина поля: 3-50 мм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Диаметр дистального наконечника: 9.0 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Внешний диаметр вставной трубки: 8.7 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Диаметр рабочего канала: 8.4/6.6/3.6 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Диапазон улов наклона: 275 градусов Вверх/ 275 градусов Вниз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длина: 650 мм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длина: 905 мм</a:t>
                      </a:r>
                    </a:p>
                    <a:p>
                      <a:pPr marL="342900" marR="0" lvl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Функция ручки: Поддержка самоопределения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18544"/>
                  </a:ext>
                </a:extLst>
              </a:tr>
            </a:tbl>
          </a:graphicData>
        </a:graphic>
      </p:graphicFrame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0944B415-DCB7-25AE-D830-D47079367570}"/>
              </a:ext>
            </a:extLst>
          </p:cNvPr>
          <p:cNvGrpSpPr/>
          <p:nvPr/>
        </p:nvGrpSpPr>
        <p:grpSpPr>
          <a:xfrm>
            <a:off x="1794622" y="6184900"/>
            <a:ext cx="3967256" cy="2667000"/>
            <a:chOff x="1794622" y="6227901"/>
            <a:chExt cx="3967256" cy="2667000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C3D2E3EE-0365-E99B-4284-4C436F8F3772}"/>
                </a:ext>
              </a:extLst>
            </p:cNvPr>
            <p:cNvSpPr/>
            <p:nvPr/>
          </p:nvSpPr>
          <p:spPr>
            <a:xfrm>
              <a:off x="1794622" y="6227901"/>
              <a:ext cx="3967256" cy="2667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FA27E291-E73D-BA8A-7E9F-0C51DA726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49380" y="6565899"/>
              <a:ext cx="2257740" cy="1991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766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2C889DF-21CE-212B-D1A8-15CDAB2F19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878583"/>
              </p:ext>
            </p:extLst>
          </p:nvPr>
        </p:nvGraphicFramePr>
        <p:xfrm>
          <a:off x="387349" y="3759992"/>
          <a:ext cx="6781801" cy="24249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38301">
                  <a:extLst>
                    <a:ext uri="{9D8B030D-6E8A-4147-A177-3AD203B41FA5}">
                      <a16:colId xmlns:a16="http://schemas.microsoft.com/office/drawing/2014/main" val="3575653957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3770545307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665374827"/>
                    </a:ext>
                  </a:extLst>
                </a:gridCol>
              </a:tblGrid>
              <a:tr h="6869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Модель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Фото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Цена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431098"/>
                  </a:ext>
                </a:extLst>
              </a:tr>
              <a:tr h="82355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Дисплей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04666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Рукоятка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726697"/>
                  </a:ext>
                </a:extLst>
              </a:tr>
            </a:tbl>
          </a:graphicData>
        </a:graphic>
      </p:graphicFrame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53E0417-6AE3-7048-A50E-6937D33F5D20}"/>
              </a:ext>
            </a:extLst>
          </p:cNvPr>
          <p:cNvSpPr txBox="1">
            <a:spLocks/>
          </p:cNvSpPr>
          <p:nvPr/>
        </p:nvSpPr>
        <p:spPr>
          <a:xfrm>
            <a:off x="1961355" y="1765300"/>
            <a:ext cx="363378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000" b="1" i="0">
                <a:solidFill>
                  <a:srgbClr val="C92B2F"/>
                </a:solidFill>
                <a:latin typeface="Palatino Linotype"/>
                <a:ea typeface="+mj-ea"/>
                <a:cs typeface="Palatino Linotype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80645" algn="ctr">
              <a:lnSpc>
                <a:spcPct val="10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Прайс-лист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D363F5-76D1-82FC-D1C6-9C2E1597A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650" y="4432300"/>
            <a:ext cx="1219200" cy="7314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A218C8-B7BB-52E1-A289-4B2C93914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650" y="5346700"/>
            <a:ext cx="1219200" cy="73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16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</TotalTime>
  <Words>637</Words>
  <Application>Microsoft Office PowerPoint</Application>
  <PresentationFormat>Произвольный</PresentationFormat>
  <Paragraphs>94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Arial</vt:lpstr>
      <vt:lpstr>Arial Narrow</vt:lpstr>
      <vt:lpstr>Bookman Old Style</vt:lpstr>
      <vt:lpstr>Calibri</vt:lpstr>
      <vt:lpstr>Kristen ITC</vt:lpstr>
      <vt:lpstr>Lucida Sans Unicode</vt:lpstr>
      <vt:lpstr>Noto Sans Light</vt:lpstr>
      <vt:lpstr>Palatino Linotype</vt:lpstr>
      <vt:lpstr>Tahoma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肾镜彩页.cdr</dc:title>
  <dc:creator>市场部 周小乐</dc:creator>
  <cp:lastModifiedBy>Дарья</cp:lastModifiedBy>
  <cp:revision>2</cp:revision>
  <dcterms:created xsi:type="dcterms:W3CDTF">2023-10-10T13:31:27Z</dcterms:created>
  <dcterms:modified xsi:type="dcterms:W3CDTF">2023-10-10T12:32:28Z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2022-09-15T00:00:00Z</vt:filetime>
  </property>
  <property fmtid="{D5CDD505-2E9C-101B-9397-08002B2CF9AE}" pid="3" name="LastSaved">
    <vt:filetime>2023-10-10T00:00:00Z</vt:filetime>
  </property>
</Properties>
</file>